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550" r:id="rId2"/>
    <p:sldId id="643" r:id="rId3"/>
    <p:sldId id="644" r:id="rId4"/>
    <p:sldId id="645" r:id="rId5"/>
    <p:sldId id="646" r:id="rId6"/>
    <p:sldId id="647" r:id="rId7"/>
    <p:sldId id="427" r:id="rId8"/>
    <p:sldId id="499" r:id="rId9"/>
    <p:sldId id="569" r:id="rId10"/>
    <p:sldId id="571" r:id="rId11"/>
    <p:sldId id="501" r:id="rId12"/>
    <p:sldId id="572" r:id="rId13"/>
    <p:sldId id="555" r:id="rId14"/>
    <p:sldId id="574" r:id="rId15"/>
    <p:sldId id="594" r:id="rId16"/>
    <p:sldId id="596" r:id="rId17"/>
    <p:sldId id="599" r:id="rId18"/>
    <p:sldId id="598" r:id="rId19"/>
    <p:sldId id="617" r:id="rId20"/>
    <p:sldId id="554" r:id="rId21"/>
    <p:sldId id="579" r:id="rId22"/>
    <p:sldId id="605" r:id="rId23"/>
    <p:sldId id="618" r:id="rId24"/>
    <p:sldId id="602" r:id="rId25"/>
    <p:sldId id="603" r:id="rId26"/>
    <p:sldId id="604" r:id="rId27"/>
    <p:sldId id="619" r:id="rId28"/>
    <p:sldId id="620" r:id="rId29"/>
    <p:sldId id="621" r:id="rId30"/>
    <p:sldId id="622" r:id="rId31"/>
    <p:sldId id="623" r:id="rId32"/>
    <p:sldId id="535" r:id="rId33"/>
    <p:sldId id="624" r:id="rId34"/>
    <p:sldId id="625" r:id="rId35"/>
    <p:sldId id="536" r:id="rId36"/>
    <p:sldId id="626" r:id="rId37"/>
    <p:sldId id="627" r:id="rId38"/>
    <p:sldId id="628" r:id="rId39"/>
    <p:sldId id="629" r:id="rId40"/>
    <p:sldId id="630" r:id="rId41"/>
    <p:sldId id="631" r:id="rId42"/>
    <p:sldId id="632" r:id="rId43"/>
    <p:sldId id="633" r:id="rId44"/>
    <p:sldId id="634" r:id="rId45"/>
    <p:sldId id="635" r:id="rId46"/>
    <p:sldId id="636" r:id="rId47"/>
    <p:sldId id="637" r:id="rId48"/>
    <p:sldId id="638" r:id="rId49"/>
    <p:sldId id="450" r:id="rId50"/>
  </p:sldIdLst>
  <p:sldSz cx="9144000" cy="6858000" type="screen4x3"/>
  <p:notesSz cx="6735763" cy="9866313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8000"/>
    <a:srgbClr val="FF3300"/>
    <a:srgbClr val="009400"/>
    <a:srgbClr val="006400"/>
    <a:srgbClr val="0070C0"/>
    <a:srgbClr val="00D000"/>
    <a:srgbClr val="FFE697"/>
    <a:srgbClr val="9B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Styl z motywem 2 — Ak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Styl jasny 2 — Ak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C7853C-536D-4A76-A0AE-DD22124D55A5}" styleName="Styl z motywem 1 — Ak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FECB4D8-DB02-4DC6-A0A2-4F2EBAE1DC90}" styleName="Styl pośredni 1 — Ak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Styl jasny 3 — Ak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Styl pośredni 4 — Ak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083E6E3-FA7D-4D7B-A595-EF9225AFEA82}" styleName="Styl jasny 1 — Ak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8053" autoAdjust="0"/>
    <p:restoredTop sz="92224" autoAdjust="0"/>
  </p:normalViewPr>
  <p:slideViewPr>
    <p:cSldViewPr>
      <p:cViewPr>
        <p:scale>
          <a:sx n="77" d="100"/>
          <a:sy n="77" d="100"/>
        </p:scale>
        <p:origin x="-600" y="-5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1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24" y="-90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564" cy="493868"/>
          </a:xfrm>
          <a:prstGeom prst="rect">
            <a:avLst/>
          </a:prstGeom>
        </p:spPr>
        <p:txBody>
          <a:bodyPr vert="horz" lIns="93407" tIns="46703" rIns="93407" bIns="4670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16199" y="0"/>
            <a:ext cx="2917992" cy="493868"/>
          </a:xfrm>
          <a:prstGeom prst="rect">
            <a:avLst/>
          </a:prstGeom>
        </p:spPr>
        <p:txBody>
          <a:bodyPr vert="horz" lIns="93407" tIns="46703" rIns="93407" bIns="4670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3D43003-EB97-4794-980C-1131A0AA03C8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370869"/>
            <a:ext cx="2919564" cy="493867"/>
          </a:xfrm>
          <a:prstGeom prst="rect">
            <a:avLst/>
          </a:prstGeom>
        </p:spPr>
        <p:txBody>
          <a:bodyPr vert="horz" lIns="93407" tIns="46703" rIns="93407" bIns="4670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16199" y="9370869"/>
            <a:ext cx="2917992" cy="493867"/>
          </a:xfrm>
          <a:prstGeom prst="rect">
            <a:avLst/>
          </a:prstGeom>
        </p:spPr>
        <p:txBody>
          <a:bodyPr vert="horz" lIns="93407" tIns="46703" rIns="93407" bIns="4670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EF944D4-3222-4DE9-9A8D-5B03E2329FB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2323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564" cy="493868"/>
          </a:xfrm>
          <a:prstGeom prst="rect">
            <a:avLst/>
          </a:prstGeom>
        </p:spPr>
        <p:txBody>
          <a:bodyPr vert="horz" lIns="93407" tIns="46703" rIns="93407" bIns="4670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16199" y="0"/>
            <a:ext cx="2917992" cy="493868"/>
          </a:xfrm>
          <a:prstGeom prst="rect">
            <a:avLst/>
          </a:prstGeom>
        </p:spPr>
        <p:txBody>
          <a:bodyPr vert="horz" lIns="93407" tIns="46703" rIns="93407" bIns="4670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B6CCD63-04FB-4275-B913-4753E82F7F2B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2918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07" tIns="46703" rIns="93407" bIns="46703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3262" y="4684645"/>
            <a:ext cx="5389240" cy="4441655"/>
          </a:xfrm>
          <a:prstGeom prst="rect">
            <a:avLst/>
          </a:prstGeom>
        </p:spPr>
        <p:txBody>
          <a:bodyPr vert="horz" lIns="93407" tIns="46703" rIns="93407" bIns="46703" rtlCol="0">
            <a:normAutofit/>
          </a:bodyPr>
          <a:lstStyle/>
          <a:p>
            <a:pPr lvl="0"/>
            <a:r>
              <a:rPr lang="pl-PL" noProof="0" dirty="0" smtClean="0"/>
              <a:t>Kliknij, aby edytować style wzorca tekstu</a:t>
            </a:r>
          </a:p>
          <a:p>
            <a:pPr lvl="1"/>
            <a:r>
              <a:rPr lang="pl-PL" noProof="0" dirty="0" smtClean="0"/>
              <a:t>Drugi poziom</a:t>
            </a:r>
          </a:p>
          <a:p>
            <a:pPr lvl="2"/>
            <a:r>
              <a:rPr lang="pl-PL" noProof="0" dirty="0" smtClean="0"/>
              <a:t>Trzeci poziom</a:t>
            </a:r>
          </a:p>
          <a:p>
            <a:pPr lvl="3"/>
            <a:r>
              <a:rPr lang="pl-PL" noProof="0" dirty="0" smtClean="0"/>
              <a:t>Czwarty poziom</a:t>
            </a:r>
          </a:p>
          <a:p>
            <a:pPr lvl="4"/>
            <a:r>
              <a:rPr lang="pl-PL" noProof="0" dirty="0" smtClean="0"/>
              <a:t>Piąty poziom</a:t>
            </a:r>
            <a:endParaRPr lang="pl-PL" noProof="0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370869"/>
            <a:ext cx="2919564" cy="493867"/>
          </a:xfrm>
          <a:prstGeom prst="rect">
            <a:avLst/>
          </a:prstGeom>
        </p:spPr>
        <p:txBody>
          <a:bodyPr vert="horz" lIns="93407" tIns="46703" rIns="93407" bIns="4670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16199" y="9370869"/>
            <a:ext cx="2917992" cy="493867"/>
          </a:xfrm>
          <a:prstGeom prst="rect">
            <a:avLst/>
          </a:prstGeom>
        </p:spPr>
        <p:txBody>
          <a:bodyPr vert="horz" lIns="93407" tIns="46703" rIns="93407" bIns="4670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AB9C770-11DB-4442-A169-56E84AD2200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19403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420502-578F-4AED-8027-C9EAB32B383F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l-PL" smtClean="0"/>
          </a:p>
        </p:txBody>
      </p:sp>
      <p:sp>
        <p:nvSpPr>
          <p:cNvPr id="43011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705" tIns="47353" rIns="94705" bIns="47353" anchor="b"/>
          <a:lstStyle/>
          <a:p>
            <a:pPr algn="r" defTabSz="946829"/>
            <a:fld id="{F66118A0-4ACC-4F13-A4D2-8B029724B9C6}" type="slidenum">
              <a:rPr lang="pl-PL" altLang="pl-PL" sz="1200">
                <a:latin typeface="Calibri" pitchFamily="34" charset="0"/>
              </a:rPr>
              <a:pPr algn="r" defTabSz="946829"/>
              <a:t>1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430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06463" y="741363"/>
            <a:ext cx="4927600" cy="36972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4836" y="4684647"/>
            <a:ext cx="5386093" cy="4440077"/>
          </a:xfrm>
          <a:noFill/>
        </p:spPr>
        <p:txBody>
          <a:bodyPr wrap="square" lIns="94705" tIns="47353" rIns="94705" bIns="4735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pl-P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14A73186-D347-4B74-87B4-B5FDD833E4FB}" type="slidenum">
              <a:rPr lang="pl-PL" altLang="pl-PL" sz="1200">
                <a:latin typeface="Calibri" pitchFamily="34" charset="0"/>
              </a:rPr>
              <a:pPr algn="r"/>
              <a:t>10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l-PL" dirty="0" smtClean="0"/>
              <a:t>65 002 515 euro</a:t>
            </a:r>
            <a:endParaRPr lang="en-GB" altLang="pl-PL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27C01681-86C3-439A-A323-B64B1A18DEDA}" type="slidenum">
              <a:rPr lang="pl-PL" altLang="pl-PL" sz="1200">
                <a:latin typeface="Calibri" pitchFamily="34" charset="0"/>
              </a:rPr>
              <a:pPr algn="r"/>
              <a:t>11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D827FBE7-3243-49BC-AD33-49743F2BE96A}" type="slidenum">
              <a:rPr lang="pl-PL" altLang="pl-PL" sz="1200">
                <a:latin typeface="Calibri" pitchFamily="34" charset="0"/>
              </a:rPr>
              <a:pPr algn="r"/>
              <a:t>12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4262B232-7829-4418-9CA7-C4392C80C7FA}" type="slidenum">
              <a:rPr lang="pl-PL" altLang="pl-PL" sz="1200">
                <a:latin typeface="Calibri" pitchFamily="34" charset="0"/>
              </a:rPr>
              <a:pPr algn="r"/>
              <a:t>13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l-PL" dirty="0" smtClean="0"/>
              <a:t>42 999 730 euro</a:t>
            </a:r>
            <a:endParaRPr lang="en-GB" altLang="pl-PL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876B620F-54D1-4B9B-81BD-AF75FDC99D9F}" type="slidenum">
              <a:rPr lang="pl-PL" altLang="pl-PL" sz="1200">
                <a:latin typeface="Calibri" pitchFamily="34" charset="0"/>
              </a:rPr>
              <a:pPr algn="r"/>
              <a:t>14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l-PL" dirty="0" smtClean="0"/>
              <a:t>2 766 064 486  euro</a:t>
            </a:r>
            <a:endParaRPr lang="en-GB" altLang="pl-PL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665173FD-48D4-40EF-872A-61E1F79C054F}" type="slidenum">
              <a:rPr lang="pl-PL" altLang="pl-PL" sz="1200">
                <a:latin typeface="Calibri" pitchFamily="34" charset="0"/>
              </a:rPr>
              <a:pPr algn="r"/>
              <a:t>15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180A813A-2D0B-4469-B83E-52A00B015F82}" type="slidenum">
              <a:rPr lang="pl-PL" altLang="pl-PL" sz="1200">
                <a:latin typeface="Calibri" pitchFamily="34" charset="0"/>
              </a:rPr>
              <a:pPr algn="r"/>
              <a:t>16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7F728FD0-EBC5-4220-A398-69D1D61EC2D6}" type="slidenum">
              <a:rPr lang="pl-PL" altLang="pl-PL" sz="1200">
                <a:latin typeface="Calibri" pitchFamily="34" charset="0"/>
              </a:rPr>
              <a:pPr algn="r"/>
              <a:t>17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7F728FD0-EBC5-4220-A398-69D1D61EC2D6}" type="slidenum">
              <a:rPr lang="pl-PL" altLang="pl-PL" sz="1200">
                <a:latin typeface="Calibri" pitchFamily="34" charset="0"/>
              </a:rPr>
              <a:pPr algn="r"/>
              <a:t>18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E14E6569-34D7-45FB-9010-BFD576B5D844}" type="slidenum">
              <a:rPr lang="pl-PL" altLang="pl-PL" sz="1200">
                <a:latin typeface="Calibri" pitchFamily="34" charset="0"/>
              </a:rPr>
              <a:pPr algn="r"/>
              <a:t>19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2B1AB10A-BCF1-478D-AC52-BA70F015165E}" type="slidenum">
              <a:rPr lang="pl-PL" altLang="pl-PL" sz="1200">
                <a:latin typeface="Calibri" pitchFamily="34" charset="0"/>
              </a:rPr>
              <a:pPr algn="r"/>
              <a:t>2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l-PL" dirty="0" smtClean="0"/>
              <a:t>43 001 302 </a:t>
            </a:r>
            <a:endParaRPr lang="en-GB" altLang="pl-PL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9BD340F9-F1F0-47F0-BDF6-3B9449EA0CF6}" type="slidenum">
              <a:rPr lang="pl-PL" altLang="pl-PL" sz="1200">
                <a:latin typeface="Calibri" pitchFamily="34" charset="0"/>
              </a:rPr>
              <a:pPr algn="r"/>
              <a:t>20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9BD340F9-F1F0-47F0-BDF6-3B9449EA0CF6}" type="slidenum">
              <a:rPr lang="pl-PL" altLang="pl-PL" sz="1200">
                <a:latin typeface="Calibri" pitchFamily="34" charset="0"/>
              </a:rPr>
              <a:pPr algn="r"/>
              <a:t>21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DAEF10AB-56C2-4EB7-82E1-43D0E520A4D3}" type="slidenum">
              <a:rPr lang="pl-PL" altLang="pl-PL" sz="1200">
                <a:latin typeface="Calibri" pitchFamily="34" charset="0"/>
              </a:rPr>
              <a:pPr algn="r"/>
              <a:t>22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5C270F62-BD0F-4599-B535-C469ECE7D69D}" type="slidenum">
              <a:rPr lang="pl-PL" altLang="pl-PL" sz="1200">
                <a:latin typeface="Calibri" pitchFamily="34" charset="0"/>
              </a:rPr>
              <a:pPr algn="r"/>
              <a:t>23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FEC491E3-0254-4A59-9AA9-D6BF5EDCB53A}" type="slidenum">
              <a:rPr lang="pl-PL" altLang="pl-PL" sz="1200">
                <a:latin typeface="Calibri" pitchFamily="34" charset="0"/>
              </a:rPr>
              <a:pPr algn="r"/>
              <a:t>24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FEC491E3-0254-4A59-9AA9-D6BF5EDCB53A}" type="slidenum">
              <a:rPr lang="pl-PL" altLang="pl-PL" sz="1200">
                <a:latin typeface="Calibri" pitchFamily="34" charset="0"/>
              </a:rPr>
              <a:pPr algn="r"/>
              <a:t>25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FEC491E3-0254-4A59-9AA9-D6BF5EDCB53A}" type="slidenum">
              <a:rPr lang="pl-PL" altLang="pl-PL" sz="1200">
                <a:latin typeface="Calibri" pitchFamily="34" charset="0"/>
              </a:rPr>
              <a:pPr algn="r"/>
              <a:t>26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 txBox="1">
            <a:spLocks noGrp="1" noChangeArrowheads="1"/>
          </p:cNvSpPr>
          <p:nvPr/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5648DAA7-FD5B-45A6-86B6-81D84CAD1A5D}" type="slidenum">
              <a:rPr lang="pl-PL" altLang="pl-PL" sz="1200">
                <a:latin typeface="Calibri" pitchFamily="34" charset="0"/>
              </a:rPr>
              <a:pPr algn="r"/>
              <a:t>27</a:t>
            </a:fld>
            <a:endParaRPr lang="pl-PL" altLang="pl-PL" sz="1200">
              <a:latin typeface="Calibri" pitchFamily="34" charset="0"/>
            </a:endParaRPr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 txBox="1">
            <a:spLocks noGrp="1" noChangeArrowheads="1"/>
          </p:cNvSpPr>
          <p:nvPr/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BE3A28E1-8B65-4841-815D-9975B29F86CD}" type="slidenum">
              <a:rPr lang="pl-PL" altLang="pl-PL" sz="1200">
                <a:latin typeface="Calibri" pitchFamily="34" charset="0"/>
              </a:rPr>
              <a:pPr algn="r"/>
              <a:t>28</a:t>
            </a:fld>
            <a:endParaRPr lang="pl-PL" altLang="pl-PL" sz="1200">
              <a:latin typeface="Calibri" pitchFamily="34" charset="0"/>
            </a:endParaRPr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/>
          <p:cNvSpPr txBox="1">
            <a:spLocks noGrp="1" noChangeArrowheads="1"/>
          </p:cNvSpPr>
          <p:nvPr/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4209512E-748C-4BF1-8535-6EC2F1A3B5E6}" type="slidenum">
              <a:rPr lang="pl-PL" altLang="pl-PL" sz="1200">
                <a:latin typeface="Calibri" pitchFamily="34" charset="0"/>
              </a:rPr>
              <a:pPr algn="r"/>
              <a:t>29</a:t>
            </a:fld>
            <a:endParaRPr lang="pl-PL" altLang="pl-PL" sz="1200">
              <a:latin typeface="Calibri" pitchFamily="34" charset="0"/>
            </a:endParaRPr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2B1AB10A-BCF1-478D-AC52-BA70F015165E}" type="slidenum">
              <a:rPr lang="pl-PL" altLang="pl-PL" sz="1200">
                <a:latin typeface="Calibri" pitchFamily="34" charset="0"/>
              </a:rPr>
              <a:pPr algn="r"/>
              <a:t>3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l-PL" dirty="0" smtClean="0"/>
              <a:t>43 001 302 </a:t>
            </a:r>
            <a:endParaRPr lang="en-GB" altLang="pl-PL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7"/>
          <p:cNvSpPr txBox="1">
            <a:spLocks noGrp="1" noChangeArrowheads="1"/>
          </p:cNvSpPr>
          <p:nvPr/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41B500C1-7F00-41EF-B325-A4B11D61E65D}" type="slidenum">
              <a:rPr lang="pl-PL" altLang="pl-PL" sz="1200">
                <a:latin typeface="Calibri" pitchFamily="34" charset="0"/>
              </a:rPr>
              <a:pPr algn="r"/>
              <a:t>30</a:t>
            </a:fld>
            <a:endParaRPr lang="pl-PL" altLang="pl-PL" sz="1200">
              <a:latin typeface="Calibri" pitchFamily="34" charset="0"/>
            </a:endParaRPr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 txBox="1">
            <a:spLocks noGrp="1" noChangeArrowheads="1"/>
          </p:cNvSpPr>
          <p:nvPr/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FD21EF5C-ACBD-4B06-AB27-77D1BC85D063}" type="slidenum">
              <a:rPr lang="pl-PL" altLang="pl-PL" sz="1200">
                <a:latin typeface="Calibri" pitchFamily="34" charset="0"/>
              </a:rPr>
              <a:pPr algn="r"/>
              <a:t>31</a:t>
            </a:fld>
            <a:endParaRPr lang="pl-PL" altLang="pl-PL" sz="1200">
              <a:latin typeface="Calibri" pitchFamily="34" charset="0"/>
            </a:endParaRPr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4DDF592F-47D1-4E2F-A2D1-C1283550E00D}" type="slidenum">
              <a:rPr lang="pl-PL" altLang="pl-PL" sz="1200">
                <a:latin typeface="Calibri" pitchFamily="34" charset="0"/>
              </a:rPr>
              <a:pPr algn="r"/>
              <a:t>32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7"/>
          <p:cNvSpPr txBox="1">
            <a:spLocks noGrp="1" noChangeArrowheads="1"/>
          </p:cNvSpPr>
          <p:nvPr/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25D62A1D-015A-4455-8F84-E62AD38BA69F}" type="slidenum">
              <a:rPr lang="pl-PL" altLang="pl-PL" sz="1200">
                <a:latin typeface="Calibri" pitchFamily="34" charset="0"/>
              </a:rPr>
              <a:pPr algn="r"/>
              <a:t>33</a:t>
            </a:fld>
            <a:endParaRPr lang="pl-PL" altLang="pl-PL" sz="1200">
              <a:latin typeface="Calibri" pitchFamily="34" charset="0"/>
            </a:endParaRPr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/>
          <p:cNvSpPr txBox="1">
            <a:spLocks noGrp="1" noChangeArrowheads="1"/>
          </p:cNvSpPr>
          <p:nvPr/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0A8322C9-772D-4695-BE8C-19D1D3477613}" type="slidenum">
              <a:rPr lang="pl-PL" altLang="pl-PL" sz="1200">
                <a:latin typeface="Calibri" pitchFamily="34" charset="0"/>
              </a:rPr>
              <a:pPr algn="r"/>
              <a:t>34</a:t>
            </a:fld>
            <a:endParaRPr lang="pl-PL" altLang="pl-PL" sz="1200">
              <a:latin typeface="Calibri" pitchFamily="34" charset="0"/>
            </a:endParaRPr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2E87DEAD-D501-459F-87AE-45B04962CAF7}" type="slidenum">
              <a:rPr lang="pl-PL" altLang="pl-PL" sz="1200">
                <a:latin typeface="Calibri" pitchFamily="34" charset="0"/>
              </a:rPr>
              <a:pPr algn="r"/>
              <a:t>35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dirty="0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DAEF10AB-56C2-4EB7-82E1-43D0E520A4D3}" type="slidenum">
              <a:rPr lang="pl-PL" altLang="pl-PL" sz="1200">
                <a:latin typeface="Calibri" pitchFamily="34" charset="0"/>
              </a:rPr>
              <a:pPr algn="r"/>
              <a:t>36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DAEF10AB-56C2-4EB7-82E1-43D0E520A4D3}" type="slidenum">
              <a:rPr lang="pl-PL" altLang="pl-PL" sz="1200">
                <a:latin typeface="Calibri" pitchFamily="34" charset="0"/>
              </a:rPr>
              <a:pPr algn="r"/>
              <a:t>37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DAEF10AB-56C2-4EB7-82E1-43D0E520A4D3}" type="slidenum">
              <a:rPr lang="pl-PL" altLang="pl-PL" sz="1200">
                <a:latin typeface="Calibri" pitchFamily="34" charset="0"/>
              </a:rPr>
              <a:pPr algn="r"/>
              <a:t>38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DAEF10AB-56C2-4EB7-82E1-43D0E520A4D3}" type="slidenum">
              <a:rPr lang="pl-PL" altLang="pl-PL" sz="1200">
                <a:latin typeface="Calibri" pitchFamily="34" charset="0"/>
              </a:rPr>
              <a:pPr algn="r"/>
              <a:t>39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2B1AB10A-BCF1-478D-AC52-BA70F015165E}" type="slidenum">
              <a:rPr lang="pl-PL" altLang="pl-PL" sz="1200">
                <a:latin typeface="Calibri" pitchFamily="34" charset="0"/>
              </a:rPr>
              <a:pPr algn="r"/>
              <a:t>4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l-PL" dirty="0" smtClean="0"/>
              <a:t>43 001 302 </a:t>
            </a:r>
            <a:endParaRPr lang="en-GB" altLang="pl-PL" dirty="0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DAEF10AB-56C2-4EB7-82E1-43D0E520A4D3}" type="slidenum">
              <a:rPr lang="pl-PL" altLang="pl-PL" sz="1200">
                <a:latin typeface="Calibri" pitchFamily="34" charset="0"/>
              </a:rPr>
              <a:pPr algn="r"/>
              <a:t>40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B665738C-E731-4A6A-AD6B-7A8B750B4009}" type="slidenum">
              <a:rPr lang="pl-PL" altLang="pl-PL" sz="1200">
                <a:latin typeface="Calibri" pitchFamily="34" charset="0"/>
              </a:rPr>
              <a:pPr algn="r"/>
              <a:t>41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458E6C92-6A87-45AD-A16D-5EAE0DFBEC1E}" type="slidenum">
              <a:rPr lang="pl-PL" altLang="pl-PL" sz="1200">
                <a:latin typeface="Calibri" pitchFamily="34" charset="0"/>
              </a:rPr>
              <a:pPr algn="r"/>
              <a:t>42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E7DB04D5-12B3-44D8-B361-54D1931F33EB}" type="slidenum">
              <a:rPr lang="pl-PL" altLang="pl-PL" sz="1200">
                <a:latin typeface="Calibri" pitchFamily="34" charset="0"/>
              </a:rPr>
              <a:pPr algn="r"/>
              <a:t>43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E7DB04D5-12B3-44D8-B361-54D1931F33EB}" type="slidenum">
              <a:rPr lang="pl-PL" altLang="pl-PL" sz="1200">
                <a:latin typeface="Calibri" pitchFamily="34" charset="0"/>
              </a:rPr>
              <a:pPr algn="r"/>
              <a:t>44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E7DB04D5-12B3-44D8-B361-54D1931F33EB}" type="slidenum">
              <a:rPr lang="pl-PL" altLang="pl-PL" sz="1200">
                <a:latin typeface="Calibri" pitchFamily="34" charset="0"/>
              </a:rPr>
              <a:pPr algn="r"/>
              <a:t>45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E7DB04D5-12B3-44D8-B361-54D1931F33EB}" type="slidenum">
              <a:rPr lang="pl-PL" altLang="pl-PL" sz="1200">
                <a:latin typeface="Calibri" pitchFamily="34" charset="0"/>
              </a:rPr>
              <a:pPr algn="r"/>
              <a:t>46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AD7CCB31-0FF4-49B2-BA53-56CE7FF4D52F}" type="slidenum">
              <a:rPr lang="pl-PL" altLang="pl-PL" sz="1200">
                <a:latin typeface="Calibri" pitchFamily="34" charset="0"/>
              </a:rPr>
              <a:pPr algn="r"/>
              <a:t>47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B6920F86-B31E-44C3-A25B-6CDEBD657E8F}" type="slidenum">
              <a:rPr lang="pl-PL" altLang="pl-PL" sz="1200">
                <a:latin typeface="Calibri" pitchFamily="34" charset="0"/>
              </a:rPr>
              <a:pPr algn="r"/>
              <a:t>48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2B1AB10A-BCF1-478D-AC52-BA70F015165E}" type="slidenum">
              <a:rPr lang="pl-PL" altLang="pl-PL" sz="1200">
                <a:latin typeface="Calibri" pitchFamily="34" charset="0"/>
              </a:rPr>
              <a:pPr algn="r"/>
              <a:t>5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l-PL" dirty="0" smtClean="0"/>
              <a:t>43 001 302 </a:t>
            </a:r>
            <a:endParaRPr lang="en-GB" altLang="pl-PL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2B1AB10A-BCF1-478D-AC52-BA70F015165E}" type="slidenum">
              <a:rPr lang="pl-PL" altLang="pl-PL" sz="1200">
                <a:latin typeface="Calibri" pitchFamily="34" charset="0"/>
              </a:rPr>
              <a:pPr algn="r"/>
              <a:t>6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l-PL" dirty="0" smtClean="0"/>
              <a:t>43 001 302 </a:t>
            </a:r>
            <a:endParaRPr lang="en-GB" altLang="pl-PL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C632334F-D3D4-4671-9E9E-9695E716C061}" type="slidenum">
              <a:rPr lang="pl-PL" altLang="pl-PL" sz="1200">
                <a:latin typeface="Calibri" pitchFamily="34" charset="0"/>
              </a:rPr>
              <a:pPr algn="r"/>
              <a:t>7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74098114-9C0E-4259-B219-E37307E186C9}" type="slidenum">
              <a:rPr lang="pl-PL" altLang="pl-PL" sz="1200">
                <a:latin typeface="Calibri" pitchFamily="34" charset="0"/>
              </a:rPr>
              <a:pPr algn="r"/>
              <a:t>8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l-P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16199" y="9370869"/>
            <a:ext cx="2917992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07" tIns="46703" rIns="93407" bIns="46703" anchor="b"/>
          <a:lstStyle/>
          <a:p>
            <a:pPr algn="r"/>
            <a:fld id="{2B1AB10A-BCF1-478D-AC52-BA70F015165E}" type="slidenum">
              <a:rPr lang="pl-PL" altLang="pl-PL" sz="1200">
                <a:latin typeface="Calibri" pitchFamily="34" charset="0"/>
              </a:rPr>
              <a:pPr algn="r"/>
              <a:t>9</a:t>
            </a:fld>
            <a:endParaRPr lang="pl-PL" altLang="pl-PL" sz="1200" dirty="0">
              <a:latin typeface="Calibri" pitchFamily="34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l-PL" dirty="0" smtClean="0"/>
              <a:t>43 001 302 </a:t>
            </a:r>
            <a:endParaRPr lang="en-GB" altLang="pl-PL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A5C02-4A0A-46B2-B77E-391D6C7A79D2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5663B-14C5-4E73-B736-67895C0AFE4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0F8D7-FA60-4A6A-8B9B-679CACAD8A12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88974-3D95-4F07-954E-9B51E441C8E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77BB3-AF6E-4052-BBB3-C50BF853F514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2C263-29B7-4737-83EB-474DEE12A58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F5340-A1EA-42F2-AB07-3948BFAC714E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CDACC-F91C-4FD8-9658-59162453DEB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95753-6A9B-44B3-BBCC-A975B24C3916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A9D3B-67F0-44BA-9961-0393D8C9121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2E27D-95E3-4868-856E-7A9C56E7A04F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20C56-1378-4CD0-8C5D-30704F20CA9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7CE4E-6B86-4AD4-84A4-7116A086414C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D2E97-7029-4C50-B8B2-6DAABC8D1AC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846B0-834D-4B92-BA7A-15A26475F4DA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BDFE2-6484-4180-A528-DB1EA40203D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E5A84-17C6-46E8-8BD4-9C000648C270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47B63-34CE-49E0-B30F-E4A6A7B80F6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62331-7983-4789-A464-3A041E97B668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C6ACF-E788-4269-B3D9-99A88A20E64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760F8-994C-44D2-B899-724F202C06AE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82FE1-94D8-44AC-8FA6-440584B8426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5780221-1E57-4254-ADDE-B379928557D7}" type="datetimeFigureOut">
              <a:rPr lang="pl-PL"/>
              <a:pPr>
                <a:defRPr/>
              </a:pPr>
              <a:t>2014-04-11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C79FC27-88ED-4A8B-997B-294F1AA289A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8"/>
          <p:cNvSpPr>
            <a:spLocks noGrp="1" noChangeArrowheads="1"/>
          </p:cNvSpPr>
          <p:nvPr>
            <p:ph type="ctrTitle" idx="4294967295"/>
          </p:nvPr>
        </p:nvSpPr>
        <p:spPr>
          <a:xfrm>
            <a:off x="311150" y="1484313"/>
            <a:ext cx="8148638" cy="4537075"/>
          </a:xfrm>
        </p:spPr>
        <p:txBody>
          <a:bodyPr/>
          <a:lstStyle/>
          <a:p>
            <a:pPr eaLnBrk="1" hangingPunct="1"/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>Ministerstwo Rolnictwa i Rozwoju Wsi</a:t>
            </a:r>
            <a:r>
              <a:rPr lang="pl-PL" altLang="pl-PL" sz="3600" b="1" dirty="0" smtClean="0"/>
              <a:t/>
            </a:r>
            <a:br>
              <a:rPr lang="pl-PL" altLang="pl-PL" sz="3600" b="1" dirty="0" smtClean="0"/>
            </a:br>
            <a:r>
              <a:rPr lang="pl-PL" altLang="pl-PL" sz="3600" b="1" dirty="0" smtClean="0"/>
              <a:t/>
            </a:r>
            <a:br>
              <a:rPr lang="pl-PL" altLang="pl-PL" sz="3600" b="1" dirty="0" smtClean="0"/>
            </a:br>
            <a:r>
              <a:rPr lang="pl-PL" altLang="pl-PL" sz="3200" b="1" dirty="0" smtClean="0"/>
              <a:t>Program Rozwoju Obszarów Wiejskich </a:t>
            </a:r>
            <a:br>
              <a:rPr lang="pl-PL" altLang="pl-PL" sz="3200" b="1" dirty="0" smtClean="0"/>
            </a:br>
            <a:r>
              <a:rPr lang="pl-PL" altLang="pl-PL" sz="3200" b="1" dirty="0" smtClean="0"/>
              <a:t>na lata 2014 – 2020</a:t>
            </a:r>
            <a:br>
              <a:rPr lang="pl-PL" altLang="pl-PL" sz="32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2000" b="1" dirty="0" smtClean="0"/>
              <a:t>III projekt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z dnia </a:t>
            </a:r>
            <a:r>
              <a:rPr lang="pl-PL" sz="2000" dirty="0" smtClean="0">
                <a:solidFill>
                  <a:srgbClr val="FF0000"/>
                </a:solidFill>
              </a:rPr>
              <a:t>7 kwietnia</a:t>
            </a:r>
            <a:r>
              <a:rPr lang="pl-PL" altLang="pl-PL" sz="2000" b="1" dirty="0" smtClean="0"/>
              <a:t> 2014 r</a:t>
            </a:r>
            <a:r>
              <a:rPr lang="pl-PL" altLang="pl-PL" sz="2000" b="1" dirty="0" smtClean="0">
                <a:latin typeface="Arial" charset="0"/>
              </a:rPr>
              <a:t>.</a:t>
            </a:r>
            <a:r>
              <a:rPr lang="pl-PL" altLang="pl-PL" sz="3200" b="1" dirty="0" smtClean="0">
                <a:latin typeface="Arial" charset="0"/>
              </a:rPr>
              <a:t/>
            </a:r>
            <a:br>
              <a:rPr lang="pl-PL" altLang="pl-PL" sz="3200" b="1" dirty="0" smtClean="0">
                <a:latin typeface="Arial" charset="0"/>
              </a:rPr>
            </a:br>
            <a:r>
              <a:rPr lang="pl-PL" altLang="pl-PL" sz="1000" b="1" dirty="0" smtClean="0">
                <a:latin typeface="Arial" charset="0"/>
              </a:rPr>
              <a:t/>
            </a:r>
            <a:br>
              <a:rPr lang="pl-PL" altLang="pl-PL" sz="1000" b="1" dirty="0" smtClean="0">
                <a:latin typeface="Arial" charset="0"/>
              </a:rPr>
            </a:br>
            <a:r>
              <a:rPr lang="pl-PL" altLang="pl-PL" sz="3200" b="1" dirty="0" smtClean="0">
                <a:latin typeface="Arial" charset="0"/>
              </a:rPr>
              <a:t/>
            </a:r>
            <a:br>
              <a:rPr lang="pl-PL" altLang="pl-PL" sz="3200" b="1" dirty="0" smtClean="0">
                <a:latin typeface="Arial" charset="0"/>
              </a:rPr>
            </a:br>
            <a:r>
              <a:rPr lang="pl-PL" altLang="pl-PL" sz="3200" b="1" dirty="0" smtClean="0">
                <a:latin typeface="Arial" charset="0"/>
              </a:rPr>
              <a:t/>
            </a:r>
            <a:br>
              <a:rPr lang="pl-PL" altLang="pl-PL" sz="3200" b="1" dirty="0" smtClean="0">
                <a:latin typeface="Arial" charset="0"/>
              </a:rPr>
            </a:br>
            <a:r>
              <a:rPr lang="pl-PL" altLang="pl-PL" sz="900" b="1" dirty="0" smtClean="0">
                <a:latin typeface="Arial" charset="0"/>
                <a:cs typeface="Arial" charset="0"/>
              </a:rPr>
              <a:t>„Europejski Fundusz Rolny na rzecz Rozwoju Obszarów Wiejskich: Europa inwestująca w obszary wiejskie.”</a:t>
            </a:r>
            <a:br>
              <a:rPr lang="pl-PL" altLang="pl-PL" sz="900" b="1" dirty="0" smtClean="0">
                <a:latin typeface="Arial" charset="0"/>
                <a:cs typeface="Arial" charset="0"/>
              </a:rPr>
            </a:br>
            <a:r>
              <a:rPr lang="pl-PL" altLang="pl-PL" sz="900" b="1" dirty="0" smtClean="0">
                <a:latin typeface="Arial" charset="0"/>
                <a:cs typeface="Arial" charset="0"/>
              </a:rPr>
              <a:t>Prezentacja opracowana w  Departamencie  Rozwoju  Obszarów  Wiejskich.</a:t>
            </a:r>
            <a:br>
              <a:rPr lang="pl-PL" altLang="pl-PL" sz="900" b="1" dirty="0" smtClean="0">
                <a:latin typeface="Arial" charset="0"/>
                <a:cs typeface="Arial" charset="0"/>
              </a:rPr>
            </a:br>
            <a:r>
              <a:rPr lang="pl-PL" altLang="pl-PL" sz="900" b="1" dirty="0" smtClean="0">
                <a:latin typeface="Arial" charset="0"/>
                <a:cs typeface="Arial" charset="0"/>
              </a:rPr>
              <a:t>Spotkania współfinansowane ze środków Unii Europejskiej w ramach pomocy technicznej PROW 2007-2013</a:t>
            </a:r>
            <a:br>
              <a:rPr lang="pl-PL" altLang="pl-PL" sz="900" b="1" dirty="0" smtClean="0">
                <a:latin typeface="Arial" charset="0"/>
                <a:cs typeface="Arial" charset="0"/>
              </a:rPr>
            </a:br>
            <a:r>
              <a:rPr lang="pl-PL" altLang="pl-PL" sz="900" b="1" dirty="0" smtClean="0">
                <a:latin typeface="Arial" charset="0"/>
                <a:cs typeface="Arial" charset="0"/>
              </a:rPr>
              <a:t>Instytucja Zarządzająca PROW 2007-2013 – Minister Rolnictwa i Rozwoju Wsi.</a:t>
            </a:r>
            <a:br>
              <a:rPr lang="pl-PL" altLang="pl-PL" sz="900" b="1" dirty="0" smtClean="0">
                <a:latin typeface="Arial" charset="0"/>
                <a:cs typeface="Arial" charset="0"/>
              </a:rPr>
            </a:br>
            <a:endParaRPr lang="en-GB" altLang="pl-PL" sz="900" b="1" i="1" dirty="0" smtClean="0">
              <a:solidFill>
                <a:srgbClr val="00B050"/>
              </a:solidFill>
            </a:endParaRPr>
          </a:p>
        </p:txBody>
      </p:sp>
      <p:pic>
        <p:nvPicPr>
          <p:cNvPr id="2051" name="Picture 20" descr="http://www.powiat.mogilno.pl/_nowa/images/stories/logo_ministerstw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838" y="188913"/>
            <a:ext cx="900112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Prostokąt 1"/>
          <p:cNvSpPr>
            <a:spLocks noChangeArrowheads="1"/>
          </p:cNvSpPr>
          <p:nvPr/>
        </p:nvSpPr>
        <p:spPr bwMode="auto">
          <a:xfrm>
            <a:off x="3479800" y="324485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/>
          </a:p>
        </p:txBody>
      </p:sp>
      <p:grpSp>
        <p:nvGrpSpPr>
          <p:cNvPr id="2053" name="Grupa 10"/>
          <p:cNvGrpSpPr>
            <a:grpSpLocks/>
          </p:cNvGrpSpPr>
          <p:nvPr/>
        </p:nvGrpSpPr>
        <p:grpSpPr bwMode="auto">
          <a:xfrm>
            <a:off x="323850" y="6165850"/>
            <a:ext cx="8382000" cy="503238"/>
            <a:chOff x="323850" y="6165850"/>
            <a:chExt cx="8382000" cy="401047"/>
          </a:xfrm>
        </p:grpSpPr>
        <p:sp>
          <p:nvSpPr>
            <p:cNvPr id="2056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9" name="Rectangle 8"/>
            <p:cNvSpPr txBox="1">
              <a:spLocks noChangeArrowheads="1"/>
            </p:cNvSpPr>
            <p:nvPr/>
          </p:nvSpPr>
          <p:spPr bwMode="auto">
            <a:xfrm>
              <a:off x="2735263" y="6235433"/>
              <a:ext cx="1079500" cy="331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lnSpc>
                  <a:spcPct val="70000"/>
                </a:lnSpc>
                <a:spcBef>
                  <a:spcPts val="4800"/>
                </a:spcBef>
                <a:defRPr/>
              </a:pPr>
              <a:endParaRPr lang="en-GB" altLang="pl-PL" b="1" i="1" dirty="0">
                <a:solidFill>
                  <a:srgbClr val="00B050"/>
                </a:solidFill>
                <a:latin typeface="+mj-lt"/>
                <a:ea typeface="+mj-ea"/>
                <a:cs typeface="+mj-cs"/>
              </a:endParaRPr>
            </a:p>
          </p:txBody>
        </p:sp>
      </p:grpSp>
      <p:pic>
        <p:nvPicPr>
          <p:cNvPr id="2054" name="Obraz 10" descr="PROW 2007-2013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05700" y="80963"/>
            <a:ext cx="1487488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Obraz 8" descr="Flaga UE kolor, PL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775" y="260350"/>
            <a:ext cx="1241425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3315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3316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3317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318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13319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333375"/>
            <a:ext cx="91440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Usługi doradcze, usługi z zakresu zarządzania </a:t>
            </a:r>
            <a:r>
              <a:rPr lang="pl-PL" sz="24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gospodarstwem </a:t>
            </a:r>
            <a:br>
              <a:rPr lang="pl-PL" sz="24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4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usługi z zakresu zastępstw</a:t>
            </a:r>
          </a:p>
          <a:p>
            <a:pPr lvl="1" algn="ctr">
              <a:defRPr/>
            </a:pP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3321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13322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7179" name="Rectangle 3"/>
          <p:cNvSpPr>
            <a:spLocks/>
          </p:cNvSpPr>
          <p:nvPr/>
        </p:nvSpPr>
        <p:spPr bwMode="auto">
          <a:xfrm>
            <a:off x="179388" y="908050"/>
            <a:ext cx="87852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2400"/>
              </a:spcBef>
              <a:defRPr/>
            </a:pPr>
            <a:endParaRPr lang="pl-PL" sz="2400" b="1" dirty="0">
              <a:solidFill>
                <a:srgbClr val="0070C0"/>
              </a:solidFill>
              <a:latin typeface="+mj-lt"/>
            </a:endParaRPr>
          </a:p>
          <a:p>
            <a:pPr>
              <a:spcBef>
                <a:spcPts val="2400"/>
              </a:spcBef>
              <a:defRPr/>
            </a:pPr>
            <a:r>
              <a:rPr lang="pl-PL" sz="2000" b="1" dirty="0" smtClean="0">
                <a:solidFill>
                  <a:srgbClr val="0070C0"/>
                </a:solidFill>
                <a:latin typeface="+mj-lt"/>
              </a:rPr>
              <a:t>Udzielanie </a:t>
            </a:r>
            <a:r>
              <a:rPr lang="pl-PL" sz="2000" b="1" dirty="0">
                <a:solidFill>
                  <a:srgbClr val="0070C0"/>
                </a:solidFill>
                <a:latin typeface="+mj-lt"/>
              </a:rPr>
              <a:t>pomocy rolnikom lub właścicielom lasów </a:t>
            </a:r>
            <a:br>
              <a:rPr lang="pl-PL" sz="2000" b="1" dirty="0">
                <a:solidFill>
                  <a:srgbClr val="0070C0"/>
                </a:solidFill>
                <a:latin typeface="+mj-lt"/>
              </a:rPr>
            </a:br>
            <a:r>
              <a:rPr lang="pl-PL" sz="2000" b="1" dirty="0">
                <a:solidFill>
                  <a:srgbClr val="0070C0"/>
                </a:solidFill>
                <a:latin typeface="+mj-lt"/>
              </a:rPr>
              <a:t>w korzystaniu z usług doradczych (2 zakresy).: </a:t>
            </a:r>
            <a:endParaRPr lang="pl-PL" sz="2000" b="1" dirty="0" smtClean="0">
              <a:solidFill>
                <a:srgbClr val="0070C0"/>
              </a:solidFill>
              <a:latin typeface="+mj-lt"/>
            </a:endParaRPr>
          </a:p>
          <a:p>
            <a:pPr marL="88900">
              <a:spcBef>
                <a:spcPts val="2400"/>
              </a:spcBef>
              <a:defRPr/>
            </a:pPr>
            <a:r>
              <a:rPr lang="pl-PL" b="1" dirty="0" smtClean="0">
                <a:solidFill>
                  <a:srgbClr val="953735"/>
                </a:solidFill>
                <a:latin typeface="+mj-lt"/>
              </a:rPr>
              <a:t>(I) Świadczenie </a:t>
            </a:r>
            <a:r>
              <a:rPr lang="pl-PL" b="1" dirty="0">
                <a:solidFill>
                  <a:srgbClr val="953735"/>
                </a:solidFill>
                <a:latin typeface="+mj-lt"/>
              </a:rPr>
              <a:t>kompleksowej porady dla rolnika lub grupy </a:t>
            </a:r>
            <a:r>
              <a:rPr lang="pl-PL" b="1" dirty="0" smtClean="0">
                <a:solidFill>
                  <a:srgbClr val="953735"/>
                </a:solidFill>
                <a:latin typeface="+mj-lt"/>
              </a:rPr>
              <a:t>rolników</a:t>
            </a:r>
          </a:p>
          <a:p>
            <a:pPr marL="88900">
              <a:spcBef>
                <a:spcPts val="2400"/>
              </a:spcBef>
              <a:defRPr/>
            </a:pPr>
            <a:r>
              <a:rPr lang="pl-PL" b="1" dirty="0" smtClean="0">
                <a:solidFill>
                  <a:srgbClr val="953735"/>
                </a:solidFill>
                <a:latin typeface="+mj-lt"/>
              </a:rPr>
              <a:t>(II) Świadczenie </a:t>
            </a:r>
            <a:r>
              <a:rPr lang="pl-PL" b="1" dirty="0">
                <a:solidFill>
                  <a:srgbClr val="953735"/>
                </a:solidFill>
                <a:latin typeface="+mj-lt"/>
              </a:rPr>
              <a:t>kompleksowej porady dla właścicieli lasów </a:t>
            </a:r>
          </a:p>
          <a:p>
            <a:pPr marL="342900" indent="-342900" algn="just">
              <a:defRPr/>
            </a:pPr>
            <a:endParaRPr lang="pl-PL" b="1" i="1" dirty="0">
              <a:solidFill>
                <a:srgbClr val="953735"/>
              </a:solidFill>
              <a:latin typeface="+mj-lt"/>
            </a:endParaRPr>
          </a:p>
          <a:p>
            <a:pPr marL="342900" indent="-342900" algn="just">
              <a:spcBef>
                <a:spcPts val="2400"/>
              </a:spcBef>
              <a:defRPr/>
            </a:pPr>
            <a:r>
              <a:rPr lang="pl-PL" sz="2000" b="1" dirty="0" smtClean="0">
                <a:solidFill>
                  <a:srgbClr val="0070C0"/>
                </a:solidFill>
                <a:latin typeface="+mj-lt"/>
              </a:rPr>
              <a:t>Wsparcie </a:t>
            </a:r>
            <a:r>
              <a:rPr lang="pl-PL" sz="2000" b="1" dirty="0">
                <a:solidFill>
                  <a:srgbClr val="0070C0"/>
                </a:solidFill>
                <a:latin typeface="+mj-lt"/>
              </a:rPr>
              <a:t>szkoleń dla doradców</a:t>
            </a:r>
            <a:endParaRPr lang="pl-PL" altLang="pl-PL" sz="2000" b="1" dirty="0">
              <a:latin typeface="+mj-lt"/>
              <a:cs typeface="Arial" charset="0"/>
            </a:endParaRPr>
          </a:p>
        </p:txBody>
      </p:sp>
      <p:grpSp>
        <p:nvGrpSpPr>
          <p:cNvPr id="13324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13326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13327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13328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355976" y="4293097"/>
            <a:ext cx="4464496" cy="1080119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34" name="Prostokąt zaokrąglony 33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Prostokąt 34"/>
            <p:cNvSpPr/>
            <p:nvPr/>
          </p:nvSpPr>
          <p:spPr>
            <a:xfrm>
              <a:off x="1008112" y="212033"/>
              <a:ext cx="6131301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BUDŻET: </a:t>
              </a:r>
              <a:r>
                <a:rPr lang="pl-PL" sz="1600" dirty="0" smtClean="0"/>
                <a:t> </a:t>
              </a:r>
              <a:r>
                <a:rPr lang="pl-PL" sz="1600" b="1" dirty="0" smtClean="0"/>
                <a:t>65  </a:t>
              </a:r>
              <a:r>
                <a:rPr lang="pl-PL" sz="1600" dirty="0" smtClean="0"/>
                <a:t>mln euro</a:t>
              </a:r>
              <a:endParaRPr lang="pl-PL" sz="16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Planowana liczba odbiorców:  </a:t>
              </a:r>
              <a:r>
                <a:rPr lang="pl-PL" sz="1600" b="1" dirty="0" smtClean="0"/>
                <a:t>51 000</a:t>
              </a:r>
              <a:endParaRPr lang="pl-PL" sz="1600" b="1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Kwalifikowalność kosztów: do </a:t>
              </a:r>
              <a:r>
                <a:rPr lang="pl-PL" sz="1600" b="1" dirty="0"/>
                <a:t>100 </a:t>
              </a:r>
              <a:r>
                <a:rPr lang="pl-PL" sz="1600" dirty="0"/>
                <a:t>%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433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434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434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434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1434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333375"/>
            <a:ext cx="91440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Usługi doradcze, usługi z zakresu zarządzania gospodarstwem</a:t>
            </a:r>
            <a:r>
              <a:rPr lang="pl-PL" sz="24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pl-PL" sz="24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l-PL" sz="24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 usługi z zakresu zastępstw</a:t>
            </a:r>
          </a:p>
          <a:p>
            <a:pPr lvl="1" algn="ctr">
              <a:defRPr/>
            </a:pPr>
            <a:endParaRPr lang="en-GB" sz="28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4345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1434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7179" name="Rectangle 3"/>
          <p:cNvSpPr>
            <a:spLocks/>
          </p:cNvSpPr>
          <p:nvPr/>
        </p:nvSpPr>
        <p:spPr bwMode="auto">
          <a:xfrm>
            <a:off x="179388" y="836613"/>
            <a:ext cx="8785225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pl-PL" sz="1600" b="1" dirty="0">
                <a:solidFill>
                  <a:srgbClr val="0070C0"/>
                </a:solidFill>
              </a:rPr>
              <a:t>(I) Udzielanie pomocy rolnikom lub właścicielom lasów w korzystaniu z usług </a:t>
            </a:r>
            <a:r>
              <a:rPr lang="pl-PL" sz="1600" b="1" dirty="0" smtClean="0">
                <a:solidFill>
                  <a:srgbClr val="0070C0"/>
                </a:solidFill>
              </a:rPr>
              <a:t>doradczych: </a:t>
            </a:r>
            <a:endParaRPr lang="pl-PL" sz="1600" b="1" dirty="0">
              <a:solidFill>
                <a:srgbClr val="0070C0"/>
              </a:solidFill>
            </a:endParaRPr>
          </a:p>
          <a:p>
            <a:pPr marL="542925" indent="-271463">
              <a:buFontTx/>
              <a:buAutoNum type="romanLcParenBoth"/>
            </a:pPr>
            <a:r>
              <a:rPr lang="pl-PL" sz="1400" b="1" dirty="0">
                <a:solidFill>
                  <a:srgbClr val="C00000"/>
                </a:solidFill>
              </a:rPr>
              <a:t>Ś</a:t>
            </a:r>
            <a:r>
              <a:rPr lang="pl-PL" sz="1400" b="1" dirty="0" smtClean="0">
                <a:solidFill>
                  <a:srgbClr val="C00000"/>
                </a:solidFill>
              </a:rPr>
              <a:t>wiadczenie </a:t>
            </a:r>
            <a:r>
              <a:rPr lang="pl-PL" sz="1400" b="1" dirty="0">
                <a:solidFill>
                  <a:srgbClr val="C00000"/>
                </a:solidFill>
              </a:rPr>
              <a:t>kompleksowej porady dla rolnika lub grupy rolników</a:t>
            </a:r>
          </a:p>
          <a:p>
            <a:pPr marL="542925" indent="-271463">
              <a:buFontTx/>
              <a:buAutoNum type="romanLcParenBoth"/>
            </a:pPr>
            <a:r>
              <a:rPr lang="pl-PL" sz="1400" b="1" dirty="0">
                <a:solidFill>
                  <a:srgbClr val="006400"/>
                </a:solidFill>
              </a:rPr>
              <a:t>Ś</a:t>
            </a:r>
            <a:r>
              <a:rPr lang="pl-PL" sz="1400" b="1" dirty="0" smtClean="0">
                <a:solidFill>
                  <a:srgbClr val="006400"/>
                </a:solidFill>
              </a:rPr>
              <a:t>wiadczenie </a:t>
            </a:r>
            <a:r>
              <a:rPr lang="pl-PL" sz="1400" b="1" dirty="0">
                <a:solidFill>
                  <a:srgbClr val="006400"/>
                </a:solidFill>
              </a:rPr>
              <a:t>kompleksowej porady dla właścicieli lasów</a:t>
            </a:r>
          </a:p>
          <a:p>
            <a:pPr>
              <a:spcBef>
                <a:spcPts val="600"/>
              </a:spcBef>
            </a:pPr>
            <a:endParaRPr lang="pl-PL" sz="1500" b="1" dirty="0" smtClean="0">
              <a:latin typeface="Calibri" pitchFamily="34" charset="0"/>
            </a:endParaRPr>
          </a:p>
          <a:p>
            <a:pPr>
              <a:spcBef>
                <a:spcPts val="600"/>
              </a:spcBef>
            </a:pPr>
            <a:r>
              <a:rPr lang="pl-PL" sz="1500" b="1" dirty="0" smtClean="0">
                <a:latin typeface="Calibri" pitchFamily="34" charset="0"/>
              </a:rPr>
              <a:t>Odbiorcy</a:t>
            </a:r>
          </a:p>
          <a:p>
            <a:pPr>
              <a:spcBef>
                <a:spcPts val="600"/>
              </a:spcBef>
            </a:pPr>
            <a:r>
              <a:rPr lang="pl-PL" sz="1500" dirty="0" smtClean="0">
                <a:latin typeface="Calibri" pitchFamily="34" charset="0"/>
              </a:rPr>
              <a:t>rolnik, właściciel lasu </a:t>
            </a:r>
          </a:p>
          <a:p>
            <a:pPr>
              <a:spcBef>
                <a:spcPts val="600"/>
              </a:spcBef>
            </a:pPr>
            <a:r>
              <a:rPr lang="pl-PL" sz="1500" dirty="0" smtClean="0">
                <a:latin typeface="Calibri" pitchFamily="34" charset="0"/>
              </a:rPr>
              <a:t>(2 porady w okresie programowania)</a:t>
            </a:r>
          </a:p>
          <a:p>
            <a:pPr>
              <a:spcBef>
                <a:spcPts val="600"/>
              </a:spcBef>
            </a:pPr>
            <a:endParaRPr lang="pl-PL" sz="1500" b="1" dirty="0" smtClean="0">
              <a:latin typeface="Calibri" pitchFamily="34" charset="0"/>
            </a:endParaRPr>
          </a:p>
          <a:p>
            <a:pPr>
              <a:spcBef>
                <a:spcPts val="600"/>
              </a:spcBef>
            </a:pPr>
            <a:r>
              <a:rPr lang="pl-PL" sz="1500" b="1" dirty="0" smtClean="0">
                <a:latin typeface="Calibri" pitchFamily="34" charset="0"/>
              </a:rPr>
              <a:t>Beneficjenci</a:t>
            </a:r>
            <a:endParaRPr lang="pl-PL" sz="1500" b="1" dirty="0">
              <a:latin typeface="Calibri" pitchFamily="34" charset="0"/>
            </a:endParaRPr>
          </a:p>
          <a:p>
            <a:pPr marL="265113" indent="-176213" algn="just">
              <a:buFont typeface="Arial" charset="0"/>
              <a:buChar char="•"/>
            </a:pPr>
            <a:r>
              <a:rPr lang="pl-PL" sz="1500" dirty="0">
                <a:latin typeface="Calibri" pitchFamily="34" charset="0"/>
              </a:rPr>
              <a:t>prywatne i publiczne podmioty </a:t>
            </a:r>
            <a:r>
              <a:rPr lang="pl-PL" sz="1500" dirty="0" smtClean="0">
                <a:latin typeface="Calibri" pitchFamily="34" charset="0"/>
              </a:rPr>
              <a:t>doradcze</a:t>
            </a:r>
          </a:p>
          <a:p>
            <a:pPr>
              <a:spcBef>
                <a:spcPts val="400"/>
              </a:spcBef>
            </a:pPr>
            <a:r>
              <a:rPr lang="pl-PL" sz="1500" b="1" dirty="0" smtClean="0">
                <a:latin typeface="Calibri" pitchFamily="34" charset="0"/>
              </a:rPr>
              <a:t>Warunki</a:t>
            </a:r>
            <a:endParaRPr lang="pl-PL" sz="1500" dirty="0">
              <a:latin typeface="Calibri" pitchFamily="34" charset="0"/>
            </a:endParaRPr>
          </a:p>
          <a:p>
            <a:pPr marL="265113" indent="-176213">
              <a:buFont typeface="Arial" charset="0"/>
              <a:buChar char="•"/>
            </a:pPr>
            <a:r>
              <a:rPr lang="pl-PL" sz="1500" dirty="0" smtClean="0">
                <a:latin typeface="Calibri" pitchFamily="34" charset="0"/>
              </a:rPr>
              <a:t>zakres obejmuje zagadnienia, o których mowa w ogólnym opisie działania</a:t>
            </a:r>
          </a:p>
          <a:p>
            <a:pPr marL="265113" indent="-176213">
              <a:buFont typeface="Arial" charset="0"/>
              <a:buChar char="•"/>
            </a:pPr>
            <a:r>
              <a:rPr lang="pl-PL" sz="1500" dirty="0" smtClean="0">
                <a:latin typeface="Calibri" pitchFamily="34" charset="0"/>
              </a:rPr>
              <a:t>min</a:t>
            </a:r>
            <a:r>
              <a:rPr lang="pl-PL" sz="1500" dirty="0">
                <a:latin typeface="Calibri" pitchFamily="34" charset="0"/>
              </a:rPr>
              <a:t>. </a:t>
            </a:r>
            <a:r>
              <a:rPr lang="pl-PL" sz="1500" b="1" dirty="0">
                <a:solidFill>
                  <a:srgbClr val="C00000"/>
                </a:solidFill>
                <a:latin typeface="Calibri" pitchFamily="34" charset="0"/>
              </a:rPr>
              <a:t>5 rolników </a:t>
            </a:r>
            <a:r>
              <a:rPr lang="pl-PL" sz="1500" dirty="0">
                <a:latin typeface="Calibri" pitchFamily="34" charset="0"/>
              </a:rPr>
              <a:t>/ </a:t>
            </a:r>
            <a:r>
              <a:rPr lang="pl-PL" sz="1500" b="1" dirty="0">
                <a:solidFill>
                  <a:srgbClr val="006400"/>
                </a:solidFill>
                <a:latin typeface="Calibri" pitchFamily="34" charset="0"/>
              </a:rPr>
              <a:t>3 właścicieli lasów </a:t>
            </a:r>
            <a:r>
              <a:rPr lang="pl-PL" sz="1500" dirty="0">
                <a:latin typeface="Calibri" pitchFamily="34" charset="0"/>
              </a:rPr>
              <a:t>zadeklaruje udział w przypadku grupowego programu </a:t>
            </a:r>
            <a:r>
              <a:rPr lang="pl-PL" sz="1500" dirty="0" smtClean="0">
                <a:latin typeface="Calibri" pitchFamily="34" charset="0"/>
              </a:rPr>
              <a:t>doradczego</a:t>
            </a:r>
            <a:endParaRPr lang="pl-PL" sz="1500" dirty="0">
              <a:latin typeface="Calibri" pitchFamily="34" charset="0"/>
            </a:endParaRPr>
          </a:p>
          <a:p>
            <a:pPr marL="265113" indent="-176213">
              <a:buFont typeface="Arial" charset="0"/>
              <a:buChar char="•"/>
            </a:pPr>
            <a:r>
              <a:rPr lang="pl-PL" sz="1500" dirty="0" smtClean="0">
                <a:latin typeface="Calibri" pitchFamily="34" charset="0"/>
              </a:rPr>
              <a:t>prowadzenie działalności doradczej </a:t>
            </a:r>
            <a:r>
              <a:rPr lang="pl-PL" sz="1500" dirty="0">
                <a:latin typeface="Calibri" pitchFamily="34" charset="0"/>
              </a:rPr>
              <a:t>w RP</a:t>
            </a:r>
          </a:p>
          <a:p>
            <a:pPr marL="265113" indent="-176213">
              <a:buFont typeface="Arial" charset="0"/>
              <a:buChar char="•"/>
            </a:pPr>
            <a:r>
              <a:rPr lang="pl-PL" sz="1500" dirty="0" smtClean="0">
                <a:latin typeface="Calibri" pitchFamily="34" charset="0"/>
              </a:rPr>
              <a:t>odpowiednia liczba </a:t>
            </a:r>
            <a:r>
              <a:rPr lang="pl-PL" sz="1500" dirty="0">
                <a:latin typeface="Calibri" pitchFamily="34" charset="0"/>
              </a:rPr>
              <a:t>doradców oraz </a:t>
            </a:r>
            <a:r>
              <a:rPr lang="pl-PL" sz="1500" dirty="0" smtClean="0">
                <a:latin typeface="Calibri" pitchFamily="34" charset="0"/>
              </a:rPr>
              <a:t>warunki techniczne </a:t>
            </a:r>
            <a:r>
              <a:rPr lang="pl-PL" sz="1500" dirty="0">
                <a:latin typeface="Calibri" pitchFamily="34" charset="0"/>
              </a:rPr>
              <a:t>i </a:t>
            </a:r>
            <a:r>
              <a:rPr lang="pl-PL" sz="1500" dirty="0" smtClean="0">
                <a:latin typeface="Calibri" pitchFamily="34" charset="0"/>
              </a:rPr>
              <a:t>lokalowe</a:t>
            </a:r>
            <a:endParaRPr lang="pl-PL" sz="1500" dirty="0">
              <a:latin typeface="Calibri" pitchFamily="34" charset="0"/>
            </a:endParaRPr>
          </a:p>
          <a:p>
            <a:pPr marL="265113" indent="-176213">
              <a:buFont typeface="Arial" charset="0"/>
              <a:buChar char="•"/>
            </a:pPr>
            <a:r>
              <a:rPr lang="pl-PL" sz="1500" dirty="0" smtClean="0">
                <a:latin typeface="Calibri" pitchFamily="34" charset="0"/>
              </a:rPr>
              <a:t>odpowiednie </a:t>
            </a:r>
            <a:r>
              <a:rPr lang="pl-PL" sz="1500" dirty="0">
                <a:latin typeface="Calibri" pitchFamily="34" charset="0"/>
              </a:rPr>
              <a:t>doświadczenie w świadczeniu usług doradczych</a:t>
            </a:r>
          </a:p>
          <a:p>
            <a:pPr marL="265113" indent="-176213">
              <a:buFont typeface="Arial" charset="0"/>
              <a:buChar char="•"/>
            </a:pPr>
            <a:r>
              <a:rPr lang="pl-PL" sz="1500" dirty="0" smtClean="0">
                <a:latin typeface="Calibri" pitchFamily="34" charset="0"/>
              </a:rPr>
              <a:t>opracowanie programu doradczego  </a:t>
            </a:r>
            <a:r>
              <a:rPr lang="pl-PL" sz="1500" dirty="0">
                <a:latin typeface="Calibri" pitchFamily="34" charset="0"/>
              </a:rPr>
              <a:t>dla  </a:t>
            </a:r>
            <a:r>
              <a:rPr lang="pl-PL" sz="1500" b="1" dirty="0">
                <a:solidFill>
                  <a:srgbClr val="C00000"/>
                </a:solidFill>
                <a:latin typeface="Calibri" pitchFamily="34" charset="0"/>
              </a:rPr>
              <a:t>rolników</a:t>
            </a:r>
            <a:r>
              <a:rPr lang="pl-PL" sz="1500" dirty="0">
                <a:latin typeface="Calibri" pitchFamily="34" charset="0"/>
              </a:rPr>
              <a:t> / </a:t>
            </a:r>
            <a:r>
              <a:rPr lang="pl-PL" sz="1500" b="1" dirty="0" smtClean="0">
                <a:solidFill>
                  <a:srgbClr val="006400"/>
                </a:solidFill>
                <a:latin typeface="Calibri" pitchFamily="34" charset="0"/>
              </a:rPr>
              <a:t>właścicieli </a:t>
            </a:r>
            <a:r>
              <a:rPr lang="pl-PL" sz="1500" b="1" dirty="0">
                <a:solidFill>
                  <a:srgbClr val="006400"/>
                </a:solidFill>
                <a:latin typeface="Calibri" pitchFamily="34" charset="0"/>
              </a:rPr>
              <a:t>lasów </a:t>
            </a:r>
            <a:r>
              <a:rPr lang="pl-PL" sz="1500" dirty="0">
                <a:latin typeface="Calibri" pitchFamily="34" charset="0"/>
              </a:rPr>
              <a:t>z terenu, nie wykraczającego poza granice województwa </a:t>
            </a:r>
          </a:p>
          <a:p>
            <a:pPr marL="265113" indent="-176213">
              <a:buFont typeface="Arial" charset="0"/>
              <a:buChar char="•"/>
            </a:pPr>
            <a:r>
              <a:rPr lang="pl-PL" sz="1500" dirty="0" smtClean="0">
                <a:latin typeface="Calibri" pitchFamily="34" charset="0"/>
              </a:rPr>
              <a:t>program </a:t>
            </a:r>
            <a:r>
              <a:rPr lang="pl-PL" sz="1500" dirty="0">
                <a:latin typeface="Calibri" pitchFamily="34" charset="0"/>
              </a:rPr>
              <a:t>doradczy obejmuje jednego uczestnika jeden </a:t>
            </a:r>
            <a:r>
              <a:rPr lang="pl-PL" sz="1500" dirty="0" smtClean="0">
                <a:latin typeface="Calibri" pitchFamily="34" charset="0"/>
              </a:rPr>
              <a:t>raz</a:t>
            </a:r>
            <a:endParaRPr lang="pl-PL" sz="1500" dirty="0">
              <a:latin typeface="Calibri" pitchFamily="34" charset="0"/>
            </a:endParaRPr>
          </a:p>
          <a:p>
            <a:pPr algn="just"/>
            <a:endParaRPr lang="pl-PL" sz="1400" dirty="0"/>
          </a:p>
          <a:p>
            <a:pPr algn="just"/>
            <a:endParaRPr lang="pl-PL" sz="1600" b="1" i="1" dirty="0">
              <a:solidFill>
                <a:srgbClr val="953735"/>
              </a:solidFill>
            </a:endParaRPr>
          </a:p>
          <a:p>
            <a:pPr algn="just"/>
            <a:endParaRPr lang="pl-PL" sz="1600" dirty="0"/>
          </a:p>
          <a:p>
            <a:pPr algn="just"/>
            <a:endParaRPr lang="pl-PL" sz="1600" b="1" dirty="0"/>
          </a:p>
          <a:p>
            <a:pPr algn="just"/>
            <a:r>
              <a:rPr lang="pl-PL" altLang="pl-PL" sz="2000" b="1" dirty="0">
                <a:cs typeface="Arial" charset="0"/>
              </a:rPr>
              <a:t>	</a:t>
            </a:r>
          </a:p>
        </p:txBody>
      </p:sp>
      <p:grpSp>
        <p:nvGrpSpPr>
          <p:cNvPr id="14348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1435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14351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1435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067944" y="1916832"/>
            <a:ext cx="4959221" cy="1080120"/>
            <a:chOff x="-307105" y="230546"/>
            <a:chExt cx="8064896" cy="718508"/>
          </a:xfrm>
          <a:solidFill>
            <a:srgbClr val="006400">
              <a:alpha val="69000"/>
            </a:srgbClr>
          </a:solidFill>
        </p:grpSpPr>
        <p:sp>
          <p:nvSpPr>
            <p:cNvPr id="28" name="Prostokąt zaokrąglony 27"/>
            <p:cNvSpPr/>
            <p:nvPr/>
          </p:nvSpPr>
          <p:spPr>
            <a:xfrm>
              <a:off x="-307105" y="230546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Prostokąt 28"/>
            <p:cNvSpPr/>
            <p:nvPr/>
          </p:nvSpPr>
          <p:spPr>
            <a:xfrm>
              <a:off x="-80638" y="288725"/>
              <a:ext cx="7688305" cy="62834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36000" tIns="91440" rIns="3600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400" b="1" dirty="0"/>
                <a:t>WYSOKOŚĆ WSPARCIA:</a:t>
              </a:r>
              <a:endParaRPr lang="pl-PL" sz="1400" dirty="0"/>
            </a:p>
            <a:p>
              <a:pPr defTabSz="1066800">
                <a:lnSpc>
                  <a:spcPct val="90000"/>
                </a:lnSpc>
                <a:spcAft>
                  <a:spcPts val="200"/>
                </a:spcAft>
                <a:buFontTx/>
                <a:buChar char="-"/>
                <a:defRPr/>
              </a:pPr>
              <a:r>
                <a:rPr lang="pl-PL" sz="1400" dirty="0"/>
                <a:t> do </a:t>
              </a:r>
              <a:r>
                <a:rPr lang="pl-PL" sz="1400" b="1" dirty="0"/>
                <a:t>1,5</a:t>
              </a:r>
              <a:r>
                <a:rPr lang="pl-PL" sz="1400" dirty="0"/>
                <a:t> tys. euro/3 letni program dla rolnika/grupy rolników</a:t>
              </a:r>
            </a:p>
            <a:p>
              <a:pPr defTabSz="1066800">
                <a:lnSpc>
                  <a:spcPct val="90000"/>
                </a:lnSpc>
                <a:spcAft>
                  <a:spcPts val="200"/>
                </a:spcAft>
                <a:buFontTx/>
                <a:buChar char="-"/>
                <a:defRPr/>
              </a:pPr>
              <a:r>
                <a:rPr lang="pl-PL" sz="1400" dirty="0"/>
                <a:t> do </a:t>
              </a:r>
              <a:r>
                <a:rPr lang="pl-PL" sz="1400" b="1" dirty="0"/>
                <a:t>1,05</a:t>
              </a:r>
              <a:r>
                <a:rPr lang="pl-PL" sz="1400" dirty="0"/>
                <a:t> tys. euro/2 letni program dla rolnika/grupy rolników</a:t>
              </a:r>
            </a:p>
            <a:p>
              <a:pPr marL="85725" indent="-85725" defTabSz="1066800">
                <a:lnSpc>
                  <a:spcPct val="90000"/>
                </a:lnSpc>
                <a:spcAft>
                  <a:spcPts val="200"/>
                </a:spcAft>
                <a:buFontTx/>
                <a:buChar char="-"/>
                <a:defRPr/>
              </a:pPr>
              <a:r>
                <a:rPr lang="pl-PL" sz="1400" dirty="0"/>
                <a:t>do </a:t>
              </a:r>
              <a:r>
                <a:rPr lang="pl-PL" sz="1400" b="1" dirty="0"/>
                <a:t>500</a:t>
              </a:r>
              <a:r>
                <a:rPr lang="pl-PL" sz="1400" dirty="0"/>
                <a:t> euro/poradę/program doradczy dla właściciela/li lasów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5363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5364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5365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5366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15367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333375"/>
            <a:ext cx="91440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Usługi doradcze, usługi z zakresu zarządzania gospodarstwem</a:t>
            </a:r>
            <a:r>
              <a:rPr lang="pl-PL" sz="24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pl-PL" sz="24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l-PL" sz="24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 usługi z zakresu zastępstw</a:t>
            </a:r>
          </a:p>
          <a:p>
            <a:pPr lvl="1" algn="ctr">
              <a:defRPr/>
            </a:pPr>
            <a:endParaRPr lang="en-GB" sz="28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5369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15370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7179" name="Rectangle 3"/>
          <p:cNvSpPr>
            <a:spLocks/>
          </p:cNvSpPr>
          <p:nvPr/>
        </p:nvSpPr>
        <p:spPr bwMode="auto">
          <a:xfrm>
            <a:off x="179388" y="908050"/>
            <a:ext cx="87852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Wsparcie szkoleń dla doradców</a:t>
            </a:r>
          </a:p>
          <a:p>
            <a:pPr marL="342900" indent="-342900" algn="just">
              <a:spcBef>
                <a:spcPts val="600"/>
              </a:spcBef>
              <a:defRPr/>
            </a:pPr>
            <a:endParaRPr lang="pl-PL" sz="1500" b="1" dirty="0" smtClean="0"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Beneficjenci</a:t>
            </a:r>
            <a:endParaRPr lang="pl-PL" sz="1500" b="1" dirty="0">
              <a:latin typeface="+mj-lt"/>
            </a:endParaRPr>
          </a:p>
          <a:p>
            <a:pPr marL="266700" indent="-180975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Centrum Doradztwa Rolniczego</a:t>
            </a:r>
          </a:p>
          <a:p>
            <a:pPr marL="266700" indent="-180975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uczelnie i instytuty badawcze</a:t>
            </a:r>
          </a:p>
          <a:p>
            <a:pPr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Warunki</a:t>
            </a:r>
            <a:endParaRPr lang="pl-PL" sz="1500" dirty="0">
              <a:latin typeface="+mj-lt"/>
            </a:endParaRPr>
          </a:p>
          <a:p>
            <a:pPr marL="268288" indent="-179388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zakres </a:t>
            </a:r>
            <a:r>
              <a:rPr lang="pl-PL" sz="1500" dirty="0">
                <a:latin typeface="+mj-lt"/>
              </a:rPr>
              <a:t>szkolenia obejmuje obszary, o których mowa w ogólnym opisie </a:t>
            </a:r>
            <a:r>
              <a:rPr lang="pl-PL" sz="1500" dirty="0" smtClean="0">
                <a:latin typeface="+mj-lt"/>
              </a:rPr>
              <a:t>działania</a:t>
            </a:r>
            <a:endParaRPr lang="pl-PL" sz="1500" u="sng" dirty="0">
              <a:latin typeface="+mj-lt"/>
            </a:endParaRPr>
          </a:p>
          <a:p>
            <a:pPr marL="266700" indent="-180975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prowadzenie działalności szkoleniowej </a:t>
            </a:r>
            <a:r>
              <a:rPr lang="pl-PL" sz="1500" dirty="0">
                <a:latin typeface="+mj-lt"/>
              </a:rPr>
              <a:t>w </a:t>
            </a:r>
            <a:r>
              <a:rPr lang="pl-PL" sz="1500" dirty="0" smtClean="0">
                <a:latin typeface="+mj-lt"/>
              </a:rPr>
              <a:t>RP</a:t>
            </a:r>
          </a:p>
          <a:p>
            <a:pPr marL="266700" indent="-180975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odpowiedni personel, </a:t>
            </a:r>
            <a:r>
              <a:rPr lang="pl-PL" sz="1500" dirty="0">
                <a:latin typeface="+mj-lt"/>
              </a:rPr>
              <a:t>w tym </a:t>
            </a:r>
            <a:r>
              <a:rPr lang="pl-PL" sz="1500" dirty="0" smtClean="0">
                <a:latin typeface="+mj-lt"/>
              </a:rPr>
              <a:t>kadra dydaktyczna</a:t>
            </a:r>
            <a:endParaRPr lang="pl-PL" sz="1500" dirty="0">
              <a:latin typeface="+mj-lt"/>
            </a:endParaRPr>
          </a:p>
          <a:p>
            <a:pPr marL="266700" indent="-180975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odpowiednie </a:t>
            </a:r>
            <a:r>
              <a:rPr lang="pl-PL" sz="1500" dirty="0">
                <a:latin typeface="+mj-lt"/>
              </a:rPr>
              <a:t>warunki techniczne i lokalowe </a:t>
            </a:r>
            <a:r>
              <a:rPr lang="pl-PL" sz="1500" dirty="0" smtClean="0">
                <a:latin typeface="+mj-lt"/>
              </a:rPr>
              <a:t>biura</a:t>
            </a:r>
            <a:endParaRPr lang="pl-PL" sz="1500" dirty="0">
              <a:latin typeface="+mj-lt"/>
            </a:endParaRPr>
          </a:p>
          <a:p>
            <a:pPr marL="266700" indent="-180975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odpowiednia baza dydaktyczno-lokalowa</a:t>
            </a:r>
          </a:p>
          <a:p>
            <a:pPr marL="266700" indent="-180975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odpowiednie </a:t>
            </a:r>
            <a:r>
              <a:rPr lang="pl-PL" sz="1500" dirty="0">
                <a:latin typeface="+mj-lt"/>
              </a:rPr>
              <a:t>doświadczenie w organizowaniu </a:t>
            </a:r>
            <a:r>
              <a:rPr lang="pl-PL" sz="1500" dirty="0" smtClean="0">
                <a:latin typeface="+mj-lt"/>
              </a:rPr>
              <a:t>i </a:t>
            </a:r>
            <a:r>
              <a:rPr lang="pl-PL" sz="1500" dirty="0">
                <a:latin typeface="+mj-lt"/>
              </a:rPr>
              <a:t>przeprowadzaniu szkoleń </a:t>
            </a:r>
          </a:p>
          <a:p>
            <a:pPr marL="266700" indent="-180975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przedłożenie </a:t>
            </a:r>
            <a:r>
              <a:rPr lang="pl-PL" sz="1500" dirty="0">
                <a:latin typeface="+mj-lt"/>
              </a:rPr>
              <a:t>wraz z wnioskiem o przyznanie pomocy opracowany </a:t>
            </a:r>
            <a:r>
              <a:rPr lang="pl-PL" sz="1500" dirty="0" smtClean="0">
                <a:latin typeface="+mj-lt"/>
              </a:rPr>
              <a:t>program </a:t>
            </a:r>
            <a:r>
              <a:rPr lang="pl-PL" sz="1500" dirty="0">
                <a:latin typeface="+mj-lt"/>
              </a:rPr>
              <a:t>szkoleniowy wraz </a:t>
            </a:r>
            <a:r>
              <a:rPr lang="pl-PL" sz="1500" dirty="0" smtClean="0">
                <a:latin typeface="+mj-lt"/>
              </a:rPr>
              <a:t/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z harmonogramem</a:t>
            </a:r>
            <a:r>
              <a:rPr lang="pl-PL" sz="1500" dirty="0">
                <a:latin typeface="+mj-lt"/>
              </a:rPr>
              <a:t>.</a:t>
            </a:r>
          </a:p>
          <a:p>
            <a:pPr marL="266700" indent="-180975" algn="just">
              <a:defRPr/>
            </a:pPr>
            <a:endParaRPr lang="pl-PL" sz="1500" dirty="0">
              <a:latin typeface="+mj-lt"/>
            </a:endParaRPr>
          </a:p>
          <a:p>
            <a:pPr marL="342900" indent="-342900" algn="just">
              <a:defRPr/>
            </a:pPr>
            <a:endParaRPr lang="pl-PL" sz="1400" dirty="0"/>
          </a:p>
          <a:p>
            <a:pPr marL="342900" indent="-342900" algn="just">
              <a:defRPr/>
            </a:pPr>
            <a:endParaRPr lang="pl-PL" sz="2000" i="1" dirty="0">
              <a:solidFill>
                <a:srgbClr val="0070C0"/>
              </a:solidFill>
            </a:endParaRPr>
          </a:p>
          <a:p>
            <a:pPr marL="342900" indent="-342900" algn="just">
              <a:defRPr/>
            </a:pPr>
            <a:endParaRPr lang="pl-PL" sz="1600" dirty="0"/>
          </a:p>
          <a:p>
            <a:pPr marL="342900" indent="-342900" algn="just">
              <a:defRPr/>
            </a:pPr>
            <a:endParaRPr lang="pl-PL" sz="1600" b="1" dirty="0"/>
          </a:p>
          <a:p>
            <a:pPr marL="342900" indent="-342900" algn="just">
              <a:defRPr/>
            </a:pPr>
            <a:r>
              <a:rPr lang="pl-PL" altLang="pl-PL" sz="2000" b="1" dirty="0">
                <a:cs typeface="Arial" charset="0"/>
              </a:rPr>
              <a:t>	</a:t>
            </a:r>
          </a:p>
        </p:txBody>
      </p:sp>
      <p:grpSp>
        <p:nvGrpSpPr>
          <p:cNvPr id="1537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15374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15375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15376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5004048" y="1052736"/>
            <a:ext cx="3888432" cy="936104"/>
            <a:chOff x="0" y="177139"/>
            <a:chExt cx="8064896" cy="718508"/>
          </a:xfrm>
          <a:solidFill>
            <a:srgbClr val="006400">
              <a:alpha val="70000"/>
            </a:srgbClr>
          </a:solidFill>
        </p:grpSpPr>
        <p:sp>
          <p:nvSpPr>
            <p:cNvPr id="31" name="Prostokąt zaokrąglony 30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Prostokąt 31"/>
            <p:cNvSpPr/>
            <p:nvPr/>
          </p:nvSpPr>
          <p:spPr>
            <a:xfrm>
              <a:off x="144016" y="260746"/>
              <a:ext cx="7647494" cy="56074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400" b="1" dirty="0"/>
                <a:t>WYSOKOŚĆ WSPARCIA</a:t>
              </a:r>
              <a:r>
                <a:rPr lang="pl-PL" sz="1400" dirty="0"/>
                <a:t>: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400" dirty="0"/>
                <a:t> do </a:t>
              </a:r>
              <a:r>
                <a:rPr lang="pl-PL" sz="1400" b="1" dirty="0"/>
                <a:t>200</a:t>
              </a:r>
              <a:r>
                <a:rPr lang="pl-PL" sz="1400" dirty="0"/>
                <a:t> tys. euro/3 lata szkolenia doradców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6387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6388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6389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6390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16391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Współpraca</a:t>
            </a:r>
            <a:endParaRPr lang="en-GB" sz="32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16393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16394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6395" name="Rectangle 3"/>
          <p:cNvSpPr>
            <a:spLocks/>
          </p:cNvSpPr>
          <p:nvPr/>
        </p:nvSpPr>
        <p:spPr bwMode="auto">
          <a:xfrm>
            <a:off x="179388" y="836613"/>
            <a:ext cx="8964612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l-PL" b="1" dirty="0">
                <a:solidFill>
                  <a:srgbClr val="0070C0"/>
                </a:solidFill>
                <a:latin typeface="+mj-lt"/>
              </a:rPr>
              <a:t>Wsparcie na rzecz rozwoju nowych produktów, praktyk, procesów i technologii w sektorze rolno-spożywczym poprzez współpracę w ramach grup operacyjnych na rzecz innowacji </a:t>
            </a:r>
            <a:r>
              <a:rPr lang="pl-PL" b="1" dirty="0" smtClean="0">
                <a:solidFill>
                  <a:srgbClr val="0070C0"/>
                </a:solidFill>
                <a:latin typeface="+mj-lt"/>
              </a:rPr>
              <a:t>EPI </a:t>
            </a:r>
            <a:endParaRPr lang="pl-PL" sz="1500" b="1" dirty="0" smtClean="0">
              <a:latin typeface="+mj-lt"/>
            </a:endParaRPr>
          </a:p>
          <a:p>
            <a:pPr>
              <a:spcBef>
                <a:spcPts val="600"/>
              </a:spcBef>
              <a:defRPr/>
            </a:pPr>
            <a:r>
              <a:rPr lang="pl-PL" sz="1500" dirty="0" smtClean="0">
                <a:latin typeface="+mj-lt"/>
              </a:rPr>
              <a:t>Wsparcie grup na rzecz innowacji EPI  utworzonych w celu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 opracowania i wdrożenia konkretnej operacji</a:t>
            </a:r>
            <a:r>
              <a:rPr lang="pl-PL" sz="1600" dirty="0" smtClean="0"/>
              <a:t>.</a:t>
            </a:r>
          </a:p>
          <a:p>
            <a:pPr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Beneficjenci  -  </a:t>
            </a:r>
            <a:r>
              <a:rPr lang="pl-PL" sz="1500" dirty="0" smtClean="0">
                <a:latin typeface="+mj-lt"/>
              </a:rPr>
              <a:t>Grupy operacyjne EPI</a:t>
            </a:r>
          </a:p>
          <a:p>
            <a:pPr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Warunki</a:t>
            </a:r>
          </a:p>
          <a:p>
            <a:pPr marL="180975" indent="-93663">
              <a:spcBef>
                <a:spcPts val="600"/>
              </a:spcBef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Przedmiot operacji - produkty oraz praktyki, procesy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i technologie związane z produkcją lub przetwarzaniem 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produktów wymienionych w Załączniku nr 1 do Traktatu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o funkcjonowaniu Unii Europejskiej. </a:t>
            </a:r>
          </a:p>
          <a:p>
            <a:pPr marL="273050" indent="-185738">
              <a:spcBef>
                <a:spcPts val="600"/>
              </a:spcBef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Przygotowanie planu operacyjnego</a:t>
            </a:r>
          </a:p>
          <a:p>
            <a:pPr marL="273050" indent="-185738">
              <a:spcBef>
                <a:spcPts val="600"/>
              </a:spcBef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Grupa operacyjna EPI 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utworzona z min. dwóch różnych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podmiotów </a:t>
            </a:r>
          </a:p>
          <a:p>
            <a:pPr marL="273050" indent="-185738">
              <a:spcBef>
                <a:spcPts val="300"/>
              </a:spcBef>
              <a:defRPr/>
            </a:pPr>
            <a:r>
              <a:rPr lang="pl-PL" sz="1500" b="1" dirty="0" smtClean="0">
                <a:latin typeface="+mj-lt"/>
              </a:rPr>
              <a:t>Zakres </a:t>
            </a:r>
          </a:p>
          <a:p>
            <a:pPr marL="273050" indent="-185738">
              <a:spcBef>
                <a:spcPts val="400"/>
              </a:spcBef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rozwój nowych produktów, praktyk, procesów i technologii w sektorach rolnym, spożywczym i leśnym;</a:t>
            </a:r>
          </a:p>
          <a:p>
            <a:pPr marL="273050" indent="-185738">
              <a:spcBef>
                <a:spcPts val="400"/>
              </a:spcBef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projekty pilotażowe dotyczące wdrożenia do praktyki 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rozwiązań uzyskanych w wyniku realizacji operacji 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z powyższego zakresu;</a:t>
            </a:r>
          </a:p>
          <a:p>
            <a:pPr marL="273050" indent="-185738">
              <a:spcBef>
                <a:spcPts val="400"/>
              </a:spcBef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tworzenie i funkcjonowanie grup EPI.</a:t>
            </a:r>
          </a:p>
          <a:p>
            <a:pPr marL="273050" indent="-185738">
              <a:spcBef>
                <a:spcPts val="400"/>
              </a:spcBef>
              <a:buFont typeface="Arial" charset="0"/>
              <a:buChar char="•"/>
              <a:defRPr/>
            </a:pPr>
            <a:endParaRPr lang="pl-PL" sz="1500" dirty="0" smtClean="0">
              <a:solidFill>
                <a:srgbClr val="FF0000"/>
              </a:solidFill>
              <a:latin typeface="+mj-lt"/>
            </a:endParaRPr>
          </a:p>
          <a:p>
            <a:pPr marL="273050" indent="-185738">
              <a:spcBef>
                <a:spcPts val="600"/>
              </a:spcBef>
              <a:defRPr/>
            </a:pPr>
            <a:r>
              <a:rPr lang="pl-PL" sz="1500" dirty="0" smtClean="0">
                <a:latin typeface="+mj-lt"/>
              </a:rPr>
              <a:t/>
            </a:r>
            <a:br>
              <a:rPr lang="pl-PL" sz="1500" dirty="0" smtClean="0">
                <a:latin typeface="+mj-lt"/>
              </a:rPr>
            </a:br>
            <a:endParaRPr lang="pl-PL" sz="1500" dirty="0" smtClean="0">
              <a:latin typeface="+mj-lt"/>
            </a:endParaRPr>
          </a:p>
          <a:p>
            <a:pPr algn="just">
              <a:defRPr/>
            </a:pPr>
            <a:endParaRPr lang="pl-PL" sz="1500" dirty="0">
              <a:latin typeface="+mj-lt"/>
            </a:endParaRPr>
          </a:p>
          <a:p>
            <a:pPr algn="just">
              <a:defRPr/>
            </a:pPr>
            <a:endParaRPr lang="pl-PL" sz="1600" b="1" dirty="0">
              <a:latin typeface="+mj-lt"/>
            </a:endParaRPr>
          </a:p>
          <a:p>
            <a:pPr algn="just">
              <a:defRPr/>
            </a:pPr>
            <a:endParaRPr lang="pl-PL" sz="1600" b="1" dirty="0">
              <a:latin typeface="+mj-lt"/>
            </a:endParaRPr>
          </a:p>
        </p:txBody>
      </p:sp>
      <p:grpSp>
        <p:nvGrpSpPr>
          <p:cNvPr id="16396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16399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16400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16401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788024" y="1484784"/>
            <a:ext cx="4176464" cy="2448272"/>
            <a:chOff x="0" y="87326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30" name="Prostokąt zaokrąglony 29"/>
            <p:cNvSpPr/>
            <p:nvPr/>
          </p:nvSpPr>
          <p:spPr>
            <a:xfrm>
              <a:off x="0" y="87326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Prostokąt 30"/>
            <p:cNvSpPr/>
            <p:nvPr/>
          </p:nvSpPr>
          <p:spPr>
            <a:xfrm>
              <a:off x="139050" y="112987"/>
              <a:ext cx="7757901" cy="650582"/>
            </a:xfrm>
            <a:prstGeom prst="rect">
              <a:avLst/>
            </a:prstGeom>
            <a:grpFill/>
            <a:ln>
              <a:solidFill>
                <a:srgbClr val="00940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ts val="200"/>
                </a:spcAft>
                <a:defRPr/>
              </a:pPr>
              <a:r>
                <a:rPr lang="pl-PL" sz="1400" b="1" dirty="0"/>
                <a:t>WYSOKOŚĆ WSPARCIA:</a:t>
              </a:r>
            </a:p>
            <a:p>
              <a:pPr defTabSz="1066800">
                <a:lnSpc>
                  <a:spcPct val="90000"/>
                </a:lnSpc>
                <a:spcAft>
                  <a:spcPts val="200"/>
                </a:spcAft>
                <a:buFontTx/>
                <a:buChar char="-"/>
                <a:defRPr/>
              </a:pPr>
              <a:r>
                <a:rPr lang="pl-PL" sz="1400" dirty="0"/>
                <a:t> </a:t>
              </a:r>
              <a:r>
                <a:rPr lang="pl-PL" sz="1400" dirty="0" smtClean="0"/>
                <a:t>do 100% kosztów tworzenia i funkcjonowania grupy EPI i do </a:t>
              </a:r>
              <a:r>
                <a:rPr lang="pl-PL" sz="1400" b="1" dirty="0" smtClean="0"/>
                <a:t>1</a:t>
              </a:r>
              <a:r>
                <a:rPr lang="pl-PL" sz="1400" dirty="0" smtClean="0"/>
                <a:t> mln zł – nie więcej niż 10 % całkowitych kosztów </a:t>
              </a:r>
              <a:r>
                <a:rPr lang="pl-PL" sz="1400" dirty="0" err="1" smtClean="0"/>
                <a:t>kwalifikowalnych</a:t>
              </a:r>
              <a:r>
                <a:rPr lang="pl-PL" sz="1400" dirty="0" smtClean="0"/>
                <a:t> </a:t>
              </a:r>
            </a:p>
            <a:p>
              <a:pPr defTabSz="1066800">
                <a:lnSpc>
                  <a:spcPct val="90000"/>
                </a:lnSpc>
                <a:spcAft>
                  <a:spcPts val="200"/>
                </a:spcAft>
                <a:buFontTx/>
                <a:buChar char="-"/>
                <a:defRPr/>
              </a:pPr>
              <a:r>
                <a:rPr lang="pl-PL" sz="1400" dirty="0" smtClean="0"/>
                <a:t> 100% kosztów prac badawczych, testów, przygotowanie operacji, promocji rezultatów</a:t>
              </a:r>
            </a:p>
            <a:p>
              <a:pPr defTabSz="1066800">
                <a:lnSpc>
                  <a:spcPct val="90000"/>
                </a:lnSpc>
                <a:spcAft>
                  <a:spcPts val="200"/>
                </a:spcAft>
                <a:buFontTx/>
                <a:buChar char="-"/>
                <a:defRPr/>
              </a:pPr>
              <a:r>
                <a:rPr lang="pl-PL" sz="1400" dirty="0" smtClean="0"/>
                <a:t> koszty inwestycyjne realizacji operacji - % wsparcia zgodnie z odpowiednim działaniem </a:t>
              </a:r>
            </a:p>
            <a:p>
              <a:pPr defTabSz="1066800">
                <a:lnSpc>
                  <a:spcPct val="90000"/>
                </a:lnSpc>
                <a:spcAft>
                  <a:spcPts val="200"/>
                </a:spcAft>
                <a:buFontTx/>
                <a:buChar char="-"/>
                <a:defRPr/>
              </a:pPr>
              <a:r>
                <a:rPr lang="pl-PL" sz="1400" dirty="0" smtClean="0"/>
                <a:t>do </a:t>
              </a:r>
              <a:r>
                <a:rPr lang="pl-PL" sz="1400" b="1" dirty="0"/>
                <a:t>10</a:t>
              </a:r>
              <a:r>
                <a:rPr lang="pl-PL" sz="1400" dirty="0"/>
                <a:t> mln </a:t>
              </a:r>
              <a:r>
                <a:rPr lang="pl-PL" sz="1400" dirty="0" smtClean="0"/>
                <a:t>zł/EPI na koszty inwestycyjne, w tym prac badawczych, itp.</a:t>
              </a:r>
              <a:endParaRPr lang="pl-PL" sz="1400" dirty="0"/>
            </a:p>
          </p:txBody>
        </p:sp>
      </p:grpSp>
      <p:grpSp>
        <p:nvGrpSpPr>
          <p:cNvPr id="5" name="Grupa 11"/>
          <p:cNvGrpSpPr>
            <a:grpSpLocks/>
          </p:cNvGrpSpPr>
          <p:nvPr/>
        </p:nvGrpSpPr>
        <p:grpSpPr bwMode="auto">
          <a:xfrm>
            <a:off x="5292080" y="5157192"/>
            <a:ext cx="3528392" cy="936105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33" name="Prostokąt zaokrąglony 32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Prostokąt 33"/>
            <p:cNvSpPr/>
            <p:nvPr/>
          </p:nvSpPr>
          <p:spPr>
            <a:xfrm>
              <a:off x="369424" y="212033"/>
              <a:ext cx="7388487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ts val="500"/>
                </a:spcAft>
                <a:defRPr/>
              </a:pPr>
              <a:r>
                <a:rPr lang="pl-PL" sz="1600" dirty="0" smtClean="0"/>
                <a:t>BUDŻET:  </a:t>
              </a:r>
              <a:r>
                <a:rPr lang="pl-PL" sz="1600" b="1" dirty="0" smtClean="0"/>
                <a:t>43 mln euro</a:t>
              </a:r>
              <a:endParaRPr lang="pl-PL" sz="1600" b="1" dirty="0"/>
            </a:p>
            <a:p>
              <a:pPr defTabSz="1066800">
                <a:lnSpc>
                  <a:spcPct val="90000"/>
                </a:lnSpc>
                <a:spcAft>
                  <a:spcPts val="500"/>
                </a:spcAft>
                <a:defRPr/>
              </a:pPr>
              <a:r>
                <a:rPr lang="pl-PL" sz="1600" dirty="0"/>
                <a:t>Planowana liczba beneficjentów: </a:t>
              </a:r>
              <a:r>
                <a:rPr lang="pl-PL" sz="1600" dirty="0" smtClean="0"/>
                <a:t> 70 </a:t>
              </a:r>
              <a:endParaRPr lang="pl-PL" sz="1600" b="1" dirty="0"/>
            </a:p>
            <a:p>
              <a:pPr defTabSz="1066800">
                <a:lnSpc>
                  <a:spcPct val="90000"/>
                </a:lnSpc>
                <a:spcAft>
                  <a:spcPts val="500"/>
                </a:spcAft>
                <a:defRPr/>
              </a:pPr>
              <a:r>
                <a:rPr lang="pl-PL" sz="1600" dirty="0"/>
                <a:t>Kwalifikowalność kosztów: do</a:t>
              </a:r>
              <a:r>
                <a:rPr lang="pl-PL" sz="1600" b="1" dirty="0"/>
                <a:t> 100 %</a:t>
              </a:r>
            </a:p>
          </p:txBody>
        </p:sp>
      </p:grpSp>
      <p:grpSp>
        <p:nvGrpSpPr>
          <p:cNvPr id="29" name="Grupa 11"/>
          <p:cNvGrpSpPr>
            <a:grpSpLocks/>
          </p:cNvGrpSpPr>
          <p:nvPr/>
        </p:nvGrpSpPr>
        <p:grpSpPr bwMode="auto">
          <a:xfrm>
            <a:off x="3131840" y="3933056"/>
            <a:ext cx="5725144" cy="792089"/>
            <a:chOff x="0" y="266953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32" name="Prostokąt zaokrąglony 31"/>
            <p:cNvSpPr/>
            <p:nvPr/>
          </p:nvSpPr>
          <p:spPr>
            <a:xfrm>
              <a:off x="0" y="266953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Prostokąt 34"/>
            <p:cNvSpPr/>
            <p:nvPr/>
          </p:nvSpPr>
          <p:spPr>
            <a:xfrm>
              <a:off x="278100" y="326828"/>
              <a:ext cx="7513411" cy="609065"/>
            </a:xfrm>
            <a:prstGeom prst="rect">
              <a:avLst/>
            </a:prstGeom>
            <a:grpFill/>
            <a:ln>
              <a:solidFill>
                <a:srgbClr val="00940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400" dirty="0" smtClean="0"/>
                <a:t>rolnicy i ich grupy, </a:t>
              </a:r>
              <a:r>
                <a:rPr lang="pl-PL" sz="1400" dirty="0" smtClean="0">
                  <a:ea typeface="Calibri"/>
                </a:rPr>
                <a:t>posiadacze lasów, </a:t>
              </a:r>
              <a:r>
                <a:rPr lang="pl-PL" sz="1400" dirty="0" smtClean="0"/>
                <a:t>instytuty lub jednostki naukowe, uczelnie, podmioty doradcze, organizacje branżowe i międzybranżowe, przedsiębiorcy sektora rolnego lub rolno-spożywczego</a:t>
              </a:r>
              <a:endParaRPr lang="pl-PL" sz="1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8435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8436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8437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8438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18439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Inwestycje w środki trwałe</a:t>
            </a:r>
            <a:endParaRPr lang="en-GB" sz="32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8441" name="Rectangle 3"/>
          <p:cNvSpPr>
            <a:spLocks/>
          </p:cNvSpPr>
          <p:nvPr/>
        </p:nvSpPr>
        <p:spPr bwMode="auto">
          <a:xfrm>
            <a:off x="467544" y="155679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18442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9227" name="Rectangle 3"/>
          <p:cNvSpPr>
            <a:spLocks/>
          </p:cNvSpPr>
          <p:nvPr/>
        </p:nvSpPr>
        <p:spPr bwMode="auto">
          <a:xfrm>
            <a:off x="251520" y="836712"/>
            <a:ext cx="8642350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Inwestycje w gospodarstwach rolnych (Modernizacja gospodarstw rolnych)</a:t>
            </a:r>
            <a:endParaRPr lang="pl-PL" sz="1400" b="1" i="1" dirty="0">
              <a:solidFill>
                <a:srgbClr val="0070C0"/>
              </a:solidFill>
              <a:latin typeface="+mj-lt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pl-PL" sz="1500" i="1" dirty="0" smtClean="0">
              <a:solidFill>
                <a:srgbClr val="953735"/>
              </a:solidFill>
              <a:latin typeface="+mj-lt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pl-PL" sz="1500" i="1" dirty="0" smtClean="0">
              <a:solidFill>
                <a:srgbClr val="953735"/>
              </a:solidFill>
              <a:latin typeface="+mj-lt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pl-PL" sz="1500" i="1" dirty="0" smtClean="0">
              <a:solidFill>
                <a:srgbClr val="953735"/>
              </a:solidFill>
              <a:latin typeface="+mj-lt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pl-PL" sz="1500" i="1" dirty="0" smtClean="0">
              <a:solidFill>
                <a:srgbClr val="953735"/>
              </a:solidFill>
              <a:latin typeface="+mj-lt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pl-PL" sz="1500" i="1" dirty="0" smtClean="0">
              <a:solidFill>
                <a:srgbClr val="953735"/>
              </a:solidFill>
              <a:latin typeface="+mj-lt"/>
            </a:endParaRPr>
          </a:p>
          <a:p>
            <a:pPr marL="342900" indent="-342900" algn="just">
              <a:spcBef>
                <a:spcPts val="1600"/>
              </a:spcBef>
              <a:defRPr/>
            </a:pPr>
            <a:r>
              <a:rPr lang="pl-PL" sz="1500" b="1" dirty="0" smtClean="0">
                <a:latin typeface="+mj-lt"/>
              </a:rPr>
              <a:t>Beneficjenci</a:t>
            </a:r>
            <a:endParaRPr lang="pl-PL" sz="1500" b="1" dirty="0">
              <a:latin typeface="+mj-lt"/>
            </a:endParaRPr>
          </a:p>
          <a:p>
            <a:pPr marL="265113" indent="-176213" algn="just">
              <a:buFont typeface="Arial" charset="0"/>
              <a:buChar char="•"/>
              <a:defRPr/>
            </a:pPr>
            <a:r>
              <a:rPr lang="pl-PL" sz="1500" dirty="0">
                <a:latin typeface="+mj-lt"/>
              </a:rPr>
              <a:t>rolnik </a:t>
            </a:r>
            <a:r>
              <a:rPr lang="pl-PL" sz="1500" dirty="0" smtClean="0">
                <a:latin typeface="+mj-lt"/>
              </a:rPr>
              <a:t>lub grupa rolników (min. 2)</a:t>
            </a:r>
            <a:endParaRPr lang="pl-PL" sz="1500" b="1" dirty="0"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Warunki</a:t>
            </a:r>
          </a:p>
          <a:p>
            <a:pPr marL="265113" indent="-176213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500" u="sng" dirty="0" smtClean="0">
                <a:latin typeface="+mn-lt"/>
              </a:rPr>
              <a:t>wielkość ekonomiczna gospodarstwa:</a:t>
            </a:r>
          </a:p>
          <a:p>
            <a:pPr marL="265113" indent="-176213">
              <a:spcBef>
                <a:spcPts val="0"/>
              </a:spcBef>
              <a:spcAft>
                <a:spcPts val="100"/>
              </a:spcAft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n-lt"/>
              </a:rPr>
              <a:t>od 6 do 250 tys. euro</a:t>
            </a:r>
          </a:p>
          <a:p>
            <a:pPr marL="265113" indent="-176213">
              <a:spcBef>
                <a:spcPts val="0"/>
              </a:spcBef>
              <a:spcAft>
                <a:spcPts val="100"/>
              </a:spcAft>
              <a:buFont typeface="Arial" pitchFamily="34" charset="0"/>
              <a:buChar char="•"/>
              <a:defRPr/>
            </a:pPr>
            <a:r>
              <a:rPr lang="pl-PL" sz="1500" b="1" dirty="0" smtClean="0">
                <a:latin typeface="+mn-lt"/>
              </a:rPr>
              <a:t>rozwój produkcji mleka krowiego </a:t>
            </a:r>
            <a:br>
              <a:rPr lang="pl-PL" sz="1500" b="1" dirty="0" smtClean="0">
                <a:latin typeface="+mn-lt"/>
              </a:rPr>
            </a:br>
            <a:r>
              <a:rPr lang="pl-PL" sz="1500" dirty="0" smtClean="0">
                <a:latin typeface="+mn-lt"/>
              </a:rPr>
              <a:t>- do 250 tys. euro oraz min. 25 krów lub 15 krów i deklaracja, iż do dnia ostatecznej płatności zostanie osiągnięty próg min. 25 krów</a:t>
            </a:r>
          </a:p>
          <a:p>
            <a:pPr marL="265113" indent="-176213">
              <a:spcBef>
                <a:spcPts val="0"/>
              </a:spcBef>
              <a:spcAft>
                <a:spcPts val="100"/>
              </a:spcAft>
              <a:buFont typeface="Arial" pitchFamily="34" charset="0"/>
              <a:buChar char="•"/>
              <a:defRPr/>
            </a:pPr>
            <a:r>
              <a:rPr lang="pl-PL" sz="1500" b="1" dirty="0" smtClean="0">
                <a:latin typeface="+mn-lt"/>
              </a:rPr>
              <a:t>rozwój produkcji mleka krowiego </a:t>
            </a:r>
            <a:r>
              <a:rPr lang="pl-PL" sz="1500" dirty="0" smtClean="0">
                <a:latin typeface="+mn-lt"/>
              </a:rPr>
              <a:t>przez </a:t>
            </a:r>
            <a:r>
              <a:rPr lang="pl-PL" sz="1500" b="1" dirty="0" smtClean="0">
                <a:latin typeface="+mn-lt"/>
              </a:rPr>
              <a:t>Młodego rolnika </a:t>
            </a:r>
            <a:r>
              <a:rPr lang="pl-PL" sz="1500" dirty="0" smtClean="0">
                <a:latin typeface="+mn-lt"/>
              </a:rPr>
              <a:t>– min. 6 tys. euro oraz w wyniku realizacji operacji ma być osiągnięty próg min. 25 krów</a:t>
            </a:r>
          </a:p>
          <a:p>
            <a:pPr marL="265113" indent="-176213">
              <a:spcBef>
                <a:spcPts val="0"/>
              </a:spcBef>
              <a:spcAft>
                <a:spcPts val="100"/>
              </a:spcAft>
              <a:buFont typeface="Arial" pitchFamily="34" charset="0"/>
              <a:buChar char="•"/>
              <a:defRPr/>
            </a:pPr>
            <a:r>
              <a:rPr lang="pl-PL" sz="1500" b="1" dirty="0" smtClean="0">
                <a:latin typeface="+mn-lt"/>
              </a:rPr>
              <a:t>rozwój produkcji prosiąt</a:t>
            </a:r>
            <a:r>
              <a:rPr lang="pl-PL" sz="1500" dirty="0" smtClean="0">
                <a:latin typeface="+mn-lt"/>
              </a:rPr>
              <a:t> - liczba loch po realizacji operacji – min. 50</a:t>
            </a:r>
          </a:p>
          <a:p>
            <a:pPr marL="265113" indent="-176213">
              <a:spcBef>
                <a:spcPts val="0"/>
              </a:spcBef>
              <a:spcAft>
                <a:spcPts val="100"/>
              </a:spcAft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n-lt"/>
              </a:rPr>
              <a:t>wielkość gospodarstwa 1 do 300 ha</a:t>
            </a:r>
            <a:endParaRPr lang="pl-PL" sz="1500" b="1" dirty="0" smtClean="0">
              <a:latin typeface="+mn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endParaRPr lang="pl-PL" sz="1500" b="1" dirty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18447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18449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716016" y="1268760"/>
            <a:ext cx="4310649" cy="1512168"/>
            <a:chOff x="0" y="177139"/>
            <a:chExt cx="8064896" cy="718508"/>
          </a:xfrm>
          <a:solidFill>
            <a:srgbClr val="006400">
              <a:alpha val="70000"/>
            </a:srgbClr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256028" y="213064"/>
              <a:ext cx="7577200" cy="64665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rIns="1800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l-PL" sz="1300" b="1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/>
                <a:t> do </a:t>
              </a:r>
              <a:r>
                <a:rPr lang="pl-PL" sz="1300" b="1" dirty="0" smtClean="0"/>
                <a:t>900</a:t>
              </a:r>
              <a:r>
                <a:rPr lang="pl-PL" sz="1300" dirty="0" smtClean="0"/>
                <a:t> tys. </a:t>
              </a:r>
              <a:r>
                <a:rPr lang="pl-PL" sz="1300" dirty="0"/>
                <a:t>zł - rozwój produkcji prosiąt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/>
                <a:t> do </a:t>
              </a:r>
              <a:r>
                <a:rPr lang="pl-PL" sz="1300" b="1" dirty="0"/>
                <a:t>500</a:t>
              </a:r>
              <a:r>
                <a:rPr lang="pl-PL" sz="1300" dirty="0"/>
                <a:t> tys. zł - budynki </a:t>
              </a:r>
              <a:r>
                <a:rPr lang="pl-PL" sz="1300" dirty="0" smtClean="0"/>
                <a:t>inwentarskie, magazyny paszowe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 smtClean="0"/>
                <a:t> do </a:t>
              </a:r>
              <a:r>
                <a:rPr lang="pl-PL" sz="1300" b="1" dirty="0"/>
                <a:t>200</a:t>
              </a:r>
              <a:r>
                <a:rPr lang="pl-PL" sz="1300" dirty="0"/>
                <a:t> tys. zł pozostałe operacje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 smtClean="0"/>
                <a:t> inwestycje </a:t>
              </a:r>
              <a:r>
                <a:rPr lang="pl-PL" sz="1300" dirty="0"/>
                <a:t>o wartości powyżej  </a:t>
              </a:r>
              <a:r>
                <a:rPr lang="pl-PL" sz="1300" b="1" dirty="0"/>
                <a:t>50</a:t>
              </a:r>
              <a:r>
                <a:rPr lang="pl-PL" sz="1300" dirty="0"/>
                <a:t> tys. zł.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endParaRPr lang="pl-PL" sz="1300" dirty="0"/>
            </a:p>
          </p:txBody>
        </p:sp>
      </p:grpSp>
      <p:sp>
        <p:nvSpPr>
          <p:cNvPr id="30" name="Prostokąt zaokrąglony 29"/>
          <p:cNvSpPr/>
          <p:nvPr/>
        </p:nvSpPr>
        <p:spPr bwMode="auto">
          <a:xfrm>
            <a:off x="4932040" y="2780928"/>
            <a:ext cx="3852936" cy="1944216"/>
          </a:xfrm>
          <a:prstGeom prst="roundRect">
            <a:avLst/>
          </a:prstGeom>
          <a:solidFill>
            <a:srgbClr val="0064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defTabSz="1066800">
              <a:lnSpc>
                <a:spcPct val="90000"/>
              </a:lnSpc>
              <a:spcAft>
                <a:spcPts val="400"/>
              </a:spcAft>
              <a:defRPr/>
            </a:pPr>
            <a:r>
              <a:rPr lang="pl-PL" sz="1500" dirty="0" smtClean="0"/>
              <a:t>BUDŻET:   </a:t>
            </a:r>
            <a:r>
              <a:rPr lang="pl-PL" sz="1500" b="1" dirty="0" smtClean="0"/>
              <a:t>2 816 mln euro</a:t>
            </a:r>
          </a:p>
          <a:p>
            <a:pPr defTabSz="1066800">
              <a:lnSpc>
                <a:spcPct val="90000"/>
              </a:lnSpc>
              <a:spcAft>
                <a:spcPts val="400"/>
              </a:spcAft>
              <a:defRPr/>
            </a:pPr>
            <a:r>
              <a:rPr lang="pl-PL" sz="1500" dirty="0" smtClean="0"/>
              <a:t>Planowana liczba beneficjentów:  </a:t>
            </a:r>
            <a:r>
              <a:rPr lang="pl-PL" sz="1500" b="1" dirty="0" smtClean="0"/>
              <a:t>51 060</a:t>
            </a:r>
          </a:p>
          <a:p>
            <a:pPr defTabSz="1066800">
              <a:lnSpc>
                <a:spcPct val="90000"/>
              </a:lnSpc>
              <a:spcAft>
                <a:spcPts val="400"/>
              </a:spcAft>
              <a:defRPr/>
            </a:pPr>
            <a:r>
              <a:rPr lang="pl-PL" sz="1500" dirty="0" err="1" smtClean="0"/>
              <a:t>Kwalifikowalność</a:t>
            </a:r>
            <a:r>
              <a:rPr lang="pl-PL" sz="1500" dirty="0" smtClean="0"/>
              <a:t> kosztów:  </a:t>
            </a:r>
            <a:r>
              <a:rPr lang="pl-PL" sz="1500" b="1" dirty="0" smtClean="0"/>
              <a:t> </a:t>
            </a:r>
          </a:p>
          <a:p>
            <a:pPr defTabSz="1066800">
              <a:lnSpc>
                <a:spcPct val="90000"/>
              </a:lnSpc>
              <a:spcAft>
                <a:spcPts val="400"/>
              </a:spcAft>
              <a:defRPr/>
            </a:pPr>
            <a:r>
              <a:rPr lang="pl-PL" sz="1500" b="1" dirty="0" smtClean="0"/>
              <a:t>- </a:t>
            </a:r>
            <a:r>
              <a:rPr lang="pl-PL" sz="1500" dirty="0" smtClean="0"/>
              <a:t>nie mniej niż </a:t>
            </a:r>
            <a:r>
              <a:rPr lang="pl-PL" sz="1500" b="1" dirty="0" smtClean="0"/>
              <a:t>30 %</a:t>
            </a:r>
            <a:r>
              <a:rPr lang="pl-PL" sz="1500" dirty="0" smtClean="0"/>
              <a:t> </a:t>
            </a:r>
          </a:p>
          <a:p>
            <a:pPr defTabSz="1066800">
              <a:lnSpc>
                <a:spcPct val="90000"/>
              </a:lnSpc>
              <a:spcAft>
                <a:spcPts val="400"/>
              </a:spcAft>
              <a:defRPr/>
            </a:pPr>
            <a:r>
              <a:rPr lang="pl-PL" sz="1500" dirty="0" smtClean="0"/>
              <a:t>- do</a:t>
            </a:r>
            <a:r>
              <a:rPr lang="pl-PL" sz="1500" b="1" dirty="0" smtClean="0"/>
              <a:t> 60 % </a:t>
            </a:r>
            <a:r>
              <a:rPr lang="pl-PL" sz="1500" dirty="0" smtClean="0"/>
              <a:t>dla młodych rolników, inwestycji zbiorowych</a:t>
            </a:r>
          </a:p>
          <a:p>
            <a:pPr defTabSz="1066800">
              <a:lnSpc>
                <a:spcPct val="90000"/>
              </a:lnSpc>
              <a:spcAft>
                <a:spcPts val="400"/>
              </a:spcAft>
              <a:defRPr/>
            </a:pPr>
            <a:r>
              <a:rPr lang="pl-PL" sz="1500" dirty="0" smtClean="0"/>
              <a:t>- do </a:t>
            </a:r>
            <a:r>
              <a:rPr lang="pl-PL" sz="1500" b="1" dirty="0" smtClean="0"/>
              <a:t>50 %</a:t>
            </a:r>
            <a:r>
              <a:rPr lang="pl-PL" sz="1500" dirty="0" smtClean="0"/>
              <a:t> dla pozostałych beneficjentów</a:t>
            </a:r>
            <a:endParaRPr lang="pl-PL" sz="1500" dirty="0"/>
          </a:p>
        </p:txBody>
      </p:sp>
      <p:sp>
        <p:nvSpPr>
          <p:cNvPr id="26" name="Prostokąt 25"/>
          <p:cNvSpPr/>
          <p:nvPr/>
        </p:nvSpPr>
        <p:spPr>
          <a:xfrm>
            <a:off x="251520" y="1124744"/>
            <a:ext cx="4320480" cy="2246769"/>
          </a:xfrm>
          <a:prstGeom prst="rect">
            <a:avLst/>
          </a:prstGeom>
        </p:spPr>
        <p:txBody>
          <a:bodyPr wrap="square" rIns="36000">
            <a:spAutoFit/>
          </a:bodyPr>
          <a:lstStyle/>
          <a:p>
            <a:pPr>
              <a:spcBef>
                <a:spcPts val="600"/>
              </a:spcBef>
              <a:spcAft>
                <a:spcPts val="100"/>
              </a:spcAft>
              <a:defRPr/>
            </a:pPr>
            <a:r>
              <a:rPr lang="pl-PL" sz="1500" b="1" dirty="0" smtClean="0">
                <a:latin typeface="+mj-lt"/>
              </a:rPr>
              <a:t>Zakres wsparcia obejmuje inwestycje w:</a:t>
            </a:r>
            <a:endParaRPr lang="pl-PL" sz="1500" dirty="0" smtClean="0">
              <a:latin typeface="+mj-lt"/>
            </a:endParaRPr>
          </a:p>
          <a:p>
            <a:pPr marL="271463" indent="-182563" algn="just"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rozwój produkcji </a:t>
            </a:r>
            <a:r>
              <a:rPr lang="pl-PL" sz="1500" u="sng" dirty="0" smtClean="0">
                <a:latin typeface="+mj-lt"/>
              </a:rPr>
              <a:t>prosiąt</a:t>
            </a:r>
            <a:endParaRPr lang="pl-PL" sz="1500" dirty="0" smtClean="0">
              <a:latin typeface="+mj-lt"/>
            </a:endParaRPr>
          </a:p>
          <a:p>
            <a:pPr marL="271463" indent="-182563" algn="just"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rozwój produkcji </a:t>
            </a:r>
            <a:r>
              <a:rPr lang="pl-PL" sz="1500" u="sng" dirty="0" smtClean="0">
                <a:latin typeface="+mj-lt"/>
              </a:rPr>
              <a:t>mleka krowiego</a:t>
            </a:r>
            <a:endParaRPr lang="pl-PL" sz="1500" dirty="0" smtClean="0">
              <a:latin typeface="+mj-lt"/>
            </a:endParaRPr>
          </a:p>
          <a:p>
            <a:pPr marL="271463" indent="-182563" algn="just"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rozwój produkcji </a:t>
            </a:r>
            <a:r>
              <a:rPr lang="pl-PL" sz="1500" u="sng" dirty="0" smtClean="0">
                <a:latin typeface="+mj-lt"/>
              </a:rPr>
              <a:t>bydła mięsnego</a:t>
            </a:r>
            <a:endParaRPr lang="pl-PL" sz="1500" dirty="0" smtClean="0">
              <a:latin typeface="+mj-lt"/>
            </a:endParaRPr>
          </a:p>
          <a:p>
            <a:pPr marL="271463" indent="-182563" algn="just">
              <a:buFont typeface="Arial" charset="0"/>
              <a:buChar char="•"/>
              <a:defRPr/>
            </a:pPr>
            <a:r>
              <a:rPr lang="pl-PL" sz="1500" u="sng" dirty="0" smtClean="0">
                <a:latin typeface="+mj-lt"/>
              </a:rPr>
              <a:t>inne operacje</a:t>
            </a:r>
            <a:r>
              <a:rPr lang="pl-PL" sz="1500" dirty="0" smtClean="0">
                <a:latin typeface="+mj-lt"/>
              </a:rPr>
              <a:t> (racjonalizacja technologii produkcji, wprowadzenie innowacji, zmiana profilu produkcji, zwiększenie skali produkcji, poprawa jakości produkcji lub zwiększenie wartości dodanej produktu).</a:t>
            </a:r>
            <a:endParaRPr lang="pl-PL" sz="15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945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946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1946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946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1946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Rozwój gospodarstw i działalności gospodarczej</a:t>
            </a: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465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1946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7419" name="Rectangle 3"/>
          <p:cNvSpPr>
            <a:spLocks/>
          </p:cNvSpPr>
          <p:nvPr/>
        </p:nvSpPr>
        <p:spPr bwMode="auto">
          <a:xfrm>
            <a:off x="250825" y="919163"/>
            <a:ext cx="864235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Pomoc na rozpoczęcie działalności gospodarczej na rzecz rozwoju małych gospodarstw (Restrukturyzacja małych gospodarstw)</a:t>
            </a:r>
          </a:p>
          <a:p>
            <a:pPr algn="just"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>
              <a:defRPr/>
            </a:pPr>
            <a:r>
              <a:rPr lang="pl-PL" sz="1500" dirty="0">
                <a:latin typeface="+mj-lt"/>
              </a:rPr>
              <a:t>Pomoc </a:t>
            </a:r>
            <a:r>
              <a:rPr lang="pl-PL" sz="1500" dirty="0" smtClean="0">
                <a:latin typeface="+mj-lt"/>
              </a:rPr>
              <a:t>przyznawana na restrukturyzację gospodarstwa w kierunku produkcji produktów rolnych, przygotowania do sprzedaży, </a:t>
            </a:r>
            <a:r>
              <a:rPr lang="pl-PL" sz="1500" dirty="0" err="1" smtClean="0">
                <a:latin typeface="+mj-lt"/>
              </a:rPr>
              <a:t>sprzedaży</a:t>
            </a:r>
            <a:r>
              <a:rPr lang="pl-PL" sz="1500" dirty="0" smtClean="0">
                <a:latin typeface="+mj-lt"/>
              </a:rPr>
              <a:t> bezpośredniej lub przetwórstwa produktów pochodzących z gospodarstwa (objętych Zał. 1 do Traktatu TFUE)</a:t>
            </a:r>
            <a:endParaRPr lang="pl-PL" sz="1500" dirty="0">
              <a:latin typeface="+mj-lt"/>
            </a:endParaRPr>
          </a:p>
          <a:p>
            <a:pPr marL="342900" indent="-342900" algn="just">
              <a:spcBef>
                <a:spcPts val="1800"/>
              </a:spcBef>
              <a:defRPr/>
            </a:pPr>
            <a:r>
              <a:rPr lang="pl-PL" sz="1500" b="1" dirty="0" smtClean="0">
                <a:latin typeface="+mj-lt"/>
              </a:rPr>
              <a:t>Beneficjenci</a:t>
            </a:r>
            <a:endParaRPr lang="pl-PL" sz="1500" b="1" dirty="0">
              <a:latin typeface="+mj-lt"/>
            </a:endParaRPr>
          </a:p>
          <a:p>
            <a:pPr marL="265113" indent="-176213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rolnik będący osobą fizyczną ubezpieczoną </a:t>
            </a:r>
            <a:r>
              <a:rPr lang="pl-PL" sz="1500" dirty="0" smtClean="0">
                <a:latin typeface="+mj-lt"/>
              </a:rPr>
              <a:t/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na </a:t>
            </a:r>
            <a:r>
              <a:rPr lang="pl-PL" sz="1500" dirty="0">
                <a:latin typeface="+mj-lt"/>
              </a:rPr>
              <a:t>podstawie przepisów o ubezpieczeniu </a:t>
            </a:r>
            <a:r>
              <a:rPr lang="pl-PL" sz="1500" dirty="0" smtClean="0">
                <a:latin typeface="+mj-lt"/>
              </a:rPr>
              <a:t/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społecznym </a:t>
            </a:r>
            <a:r>
              <a:rPr lang="pl-PL" sz="1500" dirty="0">
                <a:latin typeface="+mj-lt"/>
              </a:rPr>
              <a:t>rolników z mocy ustawy i w </a:t>
            </a:r>
            <a:r>
              <a:rPr lang="pl-PL" sz="1500" dirty="0" smtClean="0">
                <a:latin typeface="+mj-lt"/>
              </a:rPr>
              <a:t>pełnym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zakresie </a:t>
            </a:r>
            <a:r>
              <a:rPr lang="pl-PL" sz="1500" dirty="0">
                <a:latin typeface="+mj-lt"/>
              </a:rPr>
              <a:t>jako rolnik, prowadzącą wyłącznie działalność </a:t>
            </a:r>
            <a:r>
              <a:rPr lang="pl-PL" sz="1500" dirty="0" smtClean="0">
                <a:latin typeface="+mj-lt"/>
              </a:rPr>
              <a:t>rolniczą</a:t>
            </a: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Warunki</a:t>
            </a:r>
          </a:p>
          <a:p>
            <a:pPr marL="342900" indent="-25400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gospodarstwo o wielkości ekonomicznej do 6 tys. euro</a:t>
            </a:r>
          </a:p>
          <a:p>
            <a:pPr marL="342900" indent="-25400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realizacja biznesplanu restrukturyzacji gospodarstwa</a:t>
            </a:r>
          </a:p>
          <a:p>
            <a:pPr marL="342900" indent="-25400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wzrost wielkości ekonomicznej gospodarstwa do co najmniej 6 tys. euro, co najmniej o 20% wartości wyjściowej</a:t>
            </a:r>
          </a:p>
          <a:p>
            <a:pPr marL="342900" indent="-25400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ewidencja przychodów i rozchodów od rozpoczęcia realizacji biznesplanu i przez co najmniej 5 lat od dnia wypłaty drugiej raty pomocy</a:t>
            </a: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19471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19473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644008" y="2492896"/>
            <a:ext cx="4176464" cy="1008112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256028" y="240928"/>
              <a:ext cx="7518123" cy="60158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marL="180975" indent="-180975" defTabSz="1066800">
                <a:spcAft>
                  <a:spcPct val="35000"/>
                </a:spcAft>
                <a:defRPr/>
              </a:pPr>
              <a:r>
                <a:rPr lang="pl-PL" sz="1300" dirty="0"/>
                <a:t>- </a:t>
              </a:r>
              <a:r>
                <a:rPr lang="pl-PL" sz="1300" dirty="0" smtClean="0"/>
                <a:t>  do </a:t>
              </a:r>
              <a:r>
                <a:rPr lang="pl-PL" sz="1300" b="1" dirty="0" smtClean="0"/>
                <a:t>60</a:t>
              </a:r>
              <a:r>
                <a:rPr lang="pl-PL" sz="1300" dirty="0" smtClean="0"/>
                <a:t> </a:t>
              </a:r>
              <a:r>
                <a:rPr lang="pl-PL" sz="1300" dirty="0"/>
                <a:t>tys. zł </a:t>
              </a:r>
              <a:r>
                <a:rPr lang="pl-PL" sz="1300" dirty="0" smtClean="0"/>
                <a:t> (zgodnie z biznesplanem) </a:t>
              </a:r>
              <a:br>
                <a:rPr lang="pl-PL" sz="1300" dirty="0" smtClean="0"/>
              </a:br>
              <a:r>
                <a:rPr lang="pl-PL" sz="1300" dirty="0" smtClean="0"/>
                <a:t>(w </a:t>
              </a:r>
              <a:r>
                <a:rPr lang="pl-PL" sz="1300" dirty="0"/>
                <a:t>dwóch ratach – 80 % i 20 %)</a:t>
              </a:r>
            </a:p>
          </p:txBody>
        </p:sp>
      </p:grpSp>
      <p:grpSp>
        <p:nvGrpSpPr>
          <p:cNvPr id="5" name="Grupa 11"/>
          <p:cNvGrpSpPr>
            <a:grpSpLocks/>
          </p:cNvGrpSpPr>
          <p:nvPr/>
        </p:nvGrpSpPr>
        <p:grpSpPr bwMode="auto">
          <a:xfrm>
            <a:off x="4763801" y="5309026"/>
            <a:ext cx="4176464" cy="792088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7" name="Prostokąt zaokrąglony 26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Prostokąt 27"/>
            <p:cNvSpPr/>
            <p:nvPr/>
          </p:nvSpPr>
          <p:spPr>
            <a:xfrm>
              <a:off x="369424" y="212033"/>
              <a:ext cx="7388487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 smtClean="0"/>
                <a:t>BUDŻET:   </a:t>
              </a:r>
              <a:r>
                <a:rPr lang="pl-PL" sz="1600" b="1" dirty="0" smtClean="0"/>
                <a:t>750</a:t>
              </a:r>
              <a:r>
                <a:rPr lang="pl-PL" sz="1600" dirty="0" smtClean="0"/>
                <a:t>  mln</a:t>
              </a:r>
              <a:r>
                <a:rPr lang="pl-PL" sz="1600" b="1" dirty="0" smtClean="0"/>
                <a:t> </a:t>
              </a:r>
              <a:r>
                <a:rPr lang="pl-PL" sz="1600" b="1" dirty="0"/>
                <a:t>euro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Planowana liczba beneficjentów: </a:t>
              </a:r>
              <a:r>
                <a:rPr lang="pl-PL" sz="1600" dirty="0" smtClean="0"/>
                <a:t>  </a:t>
              </a:r>
              <a:r>
                <a:rPr lang="pl-PL" sz="1600" b="1" dirty="0" smtClean="0"/>
                <a:t>49 990</a:t>
              </a:r>
              <a:endParaRPr lang="pl-PL" sz="16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1507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1508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1509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1510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1511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Rozwój gospodarstw i działalności gospodarczej</a:t>
            </a:r>
            <a:endParaRPr lang="en-GB" sz="28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1513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1514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7419" name="Rectangle 3"/>
          <p:cNvSpPr>
            <a:spLocks/>
          </p:cNvSpPr>
          <p:nvPr/>
        </p:nvSpPr>
        <p:spPr bwMode="auto">
          <a:xfrm>
            <a:off x="251520" y="836712"/>
            <a:ext cx="8713663" cy="51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ts val="300"/>
              </a:spcBef>
              <a:defRPr/>
            </a:pPr>
            <a:r>
              <a:rPr lang="pl-PL" sz="2000" b="1" dirty="0" smtClean="0">
                <a:solidFill>
                  <a:srgbClr val="0070C0"/>
                </a:solidFill>
                <a:latin typeface="+mn-lt"/>
              </a:rPr>
              <a:t>Rozwój przedsiębiorczości – rozwój usług rolniczych</a:t>
            </a:r>
            <a:endParaRPr lang="pl-PL" sz="2000" b="1" dirty="0">
              <a:solidFill>
                <a:srgbClr val="0070C0"/>
              </a:solidFill>
              <a:latin typeface="+mn-lt"/>
            </a:endParaRPr>
          </a:p>
          <a:p>
            <a:pPr marL="342900" indent="-342900" algn="just">
              <a:spcBef>
                <a:spcPts val="700"/>
              </a:spcBef>
              <a:defRPr/>
            </a:pPr>
            <a:endParaRPr lang="pl-PL" sz="1500" b="1" dirty="0" smtClean="0">
              <a:latin typeface="+mj-lt"/>
            </a:endParaRPr>
          </a:p>
          <a:p>
            <a:pPr marL="342900" indent="-342900" algn="just">
              <a:spcBef>
                <a:spcPts val="700"/>
              </a:spcBef>
              <a:defRPr/>
            </a:pPr>
            <a:endParaRPr lang="pl-PL" sz="1500" b="1" dirty="0" smtClean="0">
              <a:latin typeface="+mj-lt"/>
            </a:endParaRPr>
          </a:p>
          <a:p>
            <a:pPr marL="342900" indent="-342900" algn="just">
              <a:spcBef>
                <a:spcPts val="700"/>
              </a:spcBef>
              <a:defRPr/>
            </a:pPr>
            <a:r>
              <a:rPr lang="pl-PL" sz="1500" b="1" dirty="0" smtClean="0">
                <a:latin typeface="+mj-lt"/>
              </a:rPr>
              <a:t>Beneficjenci</a:t>
            </a:r>
            <a:endParaRPr lang="pl-PL" sz="1500" b="1" dirty="0">
              <a:latin typeface="+mj-lt"/>
            </a:endParaRPr>
          </a:p>
          <a:p>
            <a:pPr marL="342900" indent="-254000" algn="just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osoba fizyczna, osoba prawna</a:t>
            </a:r>
          </a:p>
          <a:p>
            <a:pPr marL="342900" indent="-254000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jednostka </a:t>
            </a:r>
            <a:r>
              <a:rPr lang="pl-PL" sz="1500" dirty="0">
                <a:latin typeface="+mj-lt"/>
              </a:rPr>
              <a:t>organizacyjna nieposiadająca osobowości </a:t>
            </a:r>
            <a:r>
              <a:rPr lang="pl-PL" sz="1500" dirty="0" smtClean="0">
                <a:latin typeface="+mj-lt"/>
              </a:rPr>
              <a:t>prawnej</a:t>
            </a:r>
            <a:endParaRPr lang="pl-PL" sz="1500" dirty="0">
              <a:latin typeface="+mj-lt"/>
            </a:endParaRPr>
          </a:p>
          <a:p>
            <a:pPr marL="342900" indent="-254000" algn="just">
              <a:spcBef>
                <a:spcPts val="600"/>
              </a:spcBef>
              <a:defRPr/>
            </a:pPr>
            <a:endParaRPr lang="pl-PL" altLang="pl-PL" sz="1500" b="1" dirty="0" smtClean="0">
              <a:latin typeface="+mj-lt"/>
            </a:endParaRPr>
          </a:p>
          <a:p>
            <a:pPr marL="342900" indent="-254000" algn="just">
              <a:spcBef>
                <a:spcPts val="600"/>
              </a:spcBef>
              <a:defRPr/>
            </a:pPr>
            <a:endParaRPr lang="pl-PL" altLang="pl-PL" sz="1500" b="1" dirty="0" smtClean="0">
              <a:latin typeface="+mj-lt"/>
            </a:endParaRPr>
          </a:p>
          <a:p>
            <a:pPr marL="342900" indent="-254000" algn="just">
              <a:spcBef>
                <a:spcPts val="600"/>
              </a:spcBef>
              <a:defRPr/>
            </a:pPr>
            <a:r>
              <a:rPr lang="pl-PL" altLang="pl-PL" sz="1500" b="1" dirty="0" smtClean="0">
                <a:latin typeface="+mj-lt"/>
              </a:rPr>
              <a:t>Warunki</a:t>
            </a:r>
          </a:p>
          <a:p>
            <a:pPr marL="342900" indent="-254000">
              <a:spcBef>
                <a:spcPts val="300"/>
              </a:spcBef>
              <a:spcAft>
                <a:spcPts val="100"/>
              </a:spcAft>
              <a:buFont typeface="Arial" pitchFamily="34" charset="0"/>
              <a:buChar char="•"/>
              <a:defRPr/>
            </a:pPr>
            <a:r>
              <a:rPr lang="pl-PL" altLang="pl-PL" sz="1500" dirty="0" smtClean="0">
                <a:latin typeface="+mj-lt"/>
              </a:rPr>
              <a:t>prowadzenie działalności gospodarczej (usług rolniczych) jako mikro- lub małe przedsiębiorstwo przez min. 2 lata przed złożeniem wniosku</a:t>
            </a:r>
          </a:p>
          <a:p>
            <a:pPr marL="342900" indent="-254000">
              <a:spcBef>
                <a:spcPts val="300"/>
              </a:spcBef>
              <a:spcAft>
                <a:spcPts val="100"/>
              </a:spcAft>
              <a:buFont typeface="Arial" pitchFamily="34" charset="0"/>
              <a:buChar char="•"/>
              <a:defRPr/>
            </a:pPr>
            <a:r>
              <a:rPr lang="pl-PL" altLang="pl-PL" sz="1500" dirty="0" smtClean="0">
                <a:latin typeface="+mj-lt"/>
              </a:rPr>
              <a:t>złożenie biznesplanu (prowadzenie rentownej działalności w zakresie usług dla rolnictwa)</a:t>
            </a:r>
          </a:p>
          <a:p>
            <a:pPr marL="342900" indent="-254000">
              <a:spcBef>
                <a:spcPts val="300"/>
              </a:spcBef>
              <a:spcAft>
                <a:spcPts val="100"/>
              </a:spcAft>
              <a:buFont typeface="Arial" pitchFamily="34" charset="0"/>
              <a:buChar char="•"/>
              <a:defRPr/>
            </a:pPr>
            <a:r>
              <a:rPr lang="pl-PL" altLang="pl-PL" sz="1500" dirty="0" smtClean="0">
                <a:latin typeface="+mj-lt"/>
              </a:rPr>
              <a:t>deklaracja dokumentowania świadczenia usług rolniczych</a:t>
            </a: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1519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1521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6156176" y="1844824"/>
            <a:ext cx="2664296" cy="792088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256029" y="265519"/>
              <a:ext cx="7556840" cy="55594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dirty="0"/>
                <a:t>- do </a:t>
              </a:r>
              <a:r>
                <a:rPr lang="pl-PL" sz="1300" b="1" dirty="0"/>
                <a:t>500</a:t>
              </a:r>
              <a:r>
                <a:rPr lang="pl-PL" sz="1300" dirty="0"/>
                <a:t> tys. zł </a:t>
              </a:r>
            </a:p>
          </p:txBody>
        </p:sp>
      </p:grpSp>
      <p:grpSp>
        <p:nvGrpSpPr>
          <p:cNvPr id="5" name="Grupa 11"/>
          <p:cNvGrpSpPr>
            <a:grpSpLocks/>
          </p:cNvGrpSpPr>
          <p:nvPr/>
        </p:nvGrpSpPr>
        <p:grpSpPr bwMode="auto">
          <a:xfrm>
            <a:off x="5004048" y="4941168"/>
            <a:ext cx="3822853" cy="904289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30" name="Prostokąt zaokrąglony 29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Prostokąt 30"/>
            <p:cNvSpPr/>
            <p:nvPr/>
          </p:nvSpPr>
          <p:spPr>
            <a:xfrm>
              <a:off x="369424" y="212033"/>
              <a:ext cx="7388486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BUDŻET </a:t>
              </a:r>
              <a:r>
                <a:rPr lang="pl-PL" sz="1600" b="1" dirty="0" smtClean="0"/>
                <a:t>:   65 </a:t>
              </a:r>
              <a:r>
                <a:rPr lang="pl-PL" sz="1600" dirty="0" smtClean="0"/>
                <a:t>mln </a:t>
              </a:r>
              <a:r>
                <a:rPr lang="pl-PL" sz="1600" dirty="0"/>
                <a:t>euro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Planowana liczba beneficjentów:  </a:t>
              </a:r>
              <a:r>
                <a:rPr lang="pl-PL" sz="1600" b="1" dirty="0" smtClean="0"/>
                <a:t>520</a:t>
              </a:r>
              <a:endParaRPr lang="pl-PL" sz="1600" b="1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Kwalifikowalność kosztów: </a:t>
              </a:r>
              <a:r>
                <a:rPr lang="pl-PL" sz="1600" dirty="0" smtClean="0"/>
                <a:t> do</a:t>
              </a:r>
              <a:r>
                <a:rPr lang="pl-PL" sz="1600" b="1" dirty="0" smtClean="0"/>
                <a:t> </a:t>
              </a:r>
              <a:r>
                <a:rPr lang="pl-PL" sz="1600" b="1" dirty="0"/>
                <a:t>50 %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0483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0484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0485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0486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0487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Rozwój gospodarstw i działalności gospodarczej</a:t>
            </a:r>
            <a:endParaRPr lang="en-GB" sz="28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0489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0490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7419" name="Rectangle 3"/>
          <p:cNvSpPr>
            <a:spLocks/>
          </p:cNvSpPr>
          <p:nvPr/>
        </p:nvSpPr>
        <p:spPr bwMode="auto">
          <a:xfrm>
            <a:off x="250825" y="919162"/>
            <a:ext cx="8642350" cy="5246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Premie dla młodych rolników</a:t>
            </a:r>
          </a:p>
          <a:p>
            <a:pPr marL="342900" indent="-342900" algn="just">
              <a:spcBef>
                <a:spcPts val="2400"/>
              </a:spcBef>
              <a:defRPr/>
            </a:pPr>
            <a:r>
              <a:rPr lang="pl-PL" sz="1500" b="1" dirty="0" smtClean="0">
                <a:latin typeface="+mj-lt"/>
              </a:rPr>
              <a:t>Beneficjenci</a:t>
            </a:r>
            <a:endParaRPr lang="pl-PL" sz="1500" b="1" dirty="0"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500" u="sng" dirty="0" smtClean="0">
                <a:latin typeface="+mj-lt"/>
              </a:rPr>
              <a:t>młody </a:t>
            </a:r>
            <a:r>
              <a:rPr lang="pl-PL" sz="1500" u="sng" dirty="0">
                <a:latin typeface="+mj-lt"/>
              </a:rPr>
              <a:t>rolnik </a:t>
            </a:r>
          </a:p>
          <a:p>
            <a:pPr marL="342900" indent="-254000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osoba</a:t>
            </a:r>
            <a:r>
              <a:rPr lang="pl-PL" sz="1500" dirty="0">
                <a:latin typeface="+mj-lt"/>
              </a:rPr>
              <a:t>, która nie ukończyła 40 roku </a:t>
            </a:r>
            <a:r>
              <a:rPr lang="pl-PL" sz="1500" dirty="0" smtClean="0">
                <a:latin typeface="+mj-lt"/>
              </a:rPr>
              <a:t>życia</a:t>
            </a:r>
          </a:p>
          <a:p>
            <a:pPr marL="342900" indent="-254000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posiada </a:t>
            </a:r>
            <a:r>
              <a:rPr lang="pl-PL" sz="1500" dirty="0">
                <a:latin typeface="+mj-lt"/>
              </a:rPr>
              <a:t>odpowiednie kwalifikacje zawodowe </a:t>
            </a:r>
            <a:endParaRPr lang="pl-PL" sz="1500" dirty="0" smtClean="0">
              <a:latin typeface="+mj-lt"/>
            </a:endParaRPr>
          </a:p>
          <a:p>
            <a:pPr marL="342900" indent="-254000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po </a:t>
            </a:r>
            <a:r>
              <a:rPr lang="pl-PL" sz="1500" dirty="0">
                <a:latin typeface="+mj-lt"/>
              </a:rPr>
              <a:t>raz pierwszy rozpoczyna prowadzenie gospodarstwa rolnego jako kierujący </a:t>
            </a:r>
            <a:r>
              <a:rPr lang="pl-PL" sz="1500" dirty="0" smtClean="0">
                <a:latin typeface="+mj-lt"/>
              </a:rPr>
              <a:t>gospodarstwem 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lub prowadzi je jako kierujący nie dłużej niż 12 miesięcy w dniu złożenia wniosku</a:t>
            </a:r>
          </a:p>
          <a:p>
            <a:pPr marL="342900" indent="-342900" algn="just">
              <a:spcBef>
                <a:spcPts val="1200"/>
              </a:spcBef>
              <a:defRPr/>
            </a:pPr>
            <a:r>
              <a:rPr lang="pl-PL" sz="1500" b="1" dirty="0" smtClean="0">
                <a:latin typeface="+mj-lt"/>
              </a:rPr>
              <a:t>Warunki</a:t>
            </a:r>
          </a:p>
          <a:p>
            <a:pPr marL="342900" indent="-254000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kwalifikacje zawodowe  potwierdzone  odpowiednim świadectwem lub dyplomem, lub odpowiedni staż pracy w rolnictwie (możliwość uzupełnienia wykształcenia w okresie 3 lat)</a:t>
            </a:r>
          </a:p>
          <a:p>
            <a:pPr marL="342900" indent="-254000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przedłożenie biznesplanu (rozwój działalności rolniczej lub przygotowania do sprzedaży produktów rolnych wytwarzanych w gospodarstwie)</a:t>
            </a:r>
          </a:p>
          <a:p>
            <a:pPr marL="265113" indent="-176213" algn="just">
              <a:spcBef>
                <a:spcPts val="600"/>
              </a:spcBef>
              <a:defRPr/>
            </a:pPr>
            <a:r>
              <a:rPr lang="pl-PL" sz="1500" u="sng" dirty="0" smtClean="0">
                <a:latin typeface="+mj-lt"/>
              </a:rPr>
              <a:t>gospodarstwo młodego rolnika</a:t>
            </a:r>
            <a:r>
              <a:rPr lang="pl-PL" sz="1500" dirty="0" smtClean="0">
                <a:latin typeface="+mj-lt"/>
              </a:rPr>
              <a:t>:</a:t>
            </a:r>
          </a:p>
          <a:p>
            <a:pPr marL="342900" indent="-254000">
              <a:spcBef>
                <a:spcPts val="30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powierzchnia UR równa min. średniej krajowej, a w województwach o niższej średniej – </a:t>
            </a:r>
            <a:r>
              <a:rPr lang="pl-PL" sz="1500" dirty="0" err="1" smtClean="0">
                <a:latin typeface="+mj-lt"/>
              </a:rPr>
              <a:t>średniej</a:t>
            </a:r>
            <a:r>
              <a:rPr lang="pl-PL" sz="1500" dirty="0" smtClean="0">
                <a:latin typeface="+mj-lt"/>
              </a:rPr>
              <a:t> wojewódzkiej</a:t>
            </a:r>
          </a:p>
          <a:p>
            <a:pPr marL="342900" indent="-254000">
              <a:spcBef>
                <a:spcPts val="30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powierzchnia UR do 300 ha</a:t>
            </a:r>
          </a:p>
          <a:p>
            <a:pPr marL="342900" indent="-254000">
              <a:spcBef>
                <a:spcPts val="30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min 70% UR stanowi własność beneficjenta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lub  dzierżawę od Skarbu Państwa lub JST</a:t>
            </a:r>
          </a:p>
          <a:p>
            <a:pPr marL="342900" indent="-254000">
              <a:spcBef>
                <a:spcPts val="30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wielkość ekonomiczna od 10 do 100 tys. euro</a:t>
            </a:r>
            <a:endParaRPr lang="pl-PL" sz="1500" dirty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0495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0497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932040" y="1196752"/>
            <a:ext cx="3888432" cy="864096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6" name="Prostokąt zaokrąglony 25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Prostokąt 26"/>
            <p:cNvSpPr/>
            <p:nvPr/>
          </p:nvSpPr>
          <p:spPr>
            <a:xfrm>
              <a:off x="256029" y="237015"/>
              <a:ext cx="7564478" cy="59875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dirty="0"/>
                <a:t>- </a:t>
              </a:r>
              <a:r>
                <a:rPr lang="pl-PL" sz="1300" dirty="0" smtClean="0"/>
                <a:t> do </a:t>
              </a:r>
              <a:r>
                <a:rPr lang="pl-PL" sz="1300" b="1" dirty="0" smtClean="0"/>
                <a:t>100</a:t>
              </a:r>
              <a:r>
                <a:rPr lang="pl-PL" sz="1300" dirty="0" smtClean="0"/>
                <a:t> </a:t>
              </a:r>
              <a:r>
                <a:rPr lang="pl-PL" sz="1300" dirty="0"/>
                <a:t>tys. zł </a:t>
              </a:r>
              <a:r>
                <a:rPr lang="pl-PL" sz="1300" dirty="0" smtClean="0"/>
                <a:t> (</a:t>
              </a:r>
              <a:r>
                <a:rPr lang="pl-PL" sz="1300" dirty="0"/>
                <a:t>w dwóch ratach – 80 % i 20 %)</a:t>
              </a:r>
            </a:p>
          </p:txBody>
        </p:sp>
      </p:grpSp>
      <p:grpSp>
        <p:nvGrpSpPr>
          <p:cNvPr id="5" name="Grupa 11"/>
          <p:cNvGrpSpPr>
            <a:grpSpLocks/>
          </p:cNvGrpSpPr>
          <p:nvPr/>
        </p:nvGrpSpPr>
        <p:grpSpPr bwMode="auto">
          <a:xfrm>
            <a:off x="4644008" y="5013176"/>
            <a:ext cx="4176464" cy="1008113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9" name="Prostokąt zaokrąglony 28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Prostokąt 29"/>
            <p:cNvSpPr/>
            <p:nvPr/>
          </p:nvSpPr>
          <p:spPr>
            <a:xfrm>
              <a:off x="369424" y="212033"/>
              <a:ext cx="7388487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BUDŻET </a:t>
              </a:r>
              <a:r>
                <a:rPr lang="pl-PL" sz="1600" b="1" dirty="0" smtClean="0"/>
                <a:t>:  585  mln  </a:t>
              </a:r>
              <a:r>
                <a:rPr lang="pl-PL" sz="1600" b="1" dirty="0"/>
                <a:t>euro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Planowana liczba beneficjentów:  </a:t>
              </a:r>
              <a:r>
                <a:rPr lang="pl-PL" sz="1600" b="1" dirty="0" smtClean="0"/>
                <a:t>23  390</a:t>
              </a:r>
              <a:endParaRPr lang="pl-PL" sz="16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0483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0484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0485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0486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0487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Rozwój gospodarstw i działalności gospodarczej</a:t>
            </a:r>
            <a:endParaRPr lang="en-GB" sz="28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0489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0490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7419" name="Rectangle 3"/>
          <p:cNvSpPr>
            <a:spLocks/>
          </p:cNvSpPr>
          <p:nvPr/>
        </p:nvSpPr>
        <p:spPr bwMode="auto">
          <a:xfrm>
            <a:off x="251520" y="836712"/>
            <a:ext cx="8642350" cy="5174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Płatności dla rolników kwalifikujących się do wsparcia w ramach systemu dla małych gospodarstw (Płatności dla rolników przekazujących małe gospodarstwa)</a:t>
            </a:r>
          </a:p>
          <a:p>
            <a:pPr marL="342900" indent="-342900" algn="just">
              <a:spcBef>
                <a:spcPts val="1200"/>
              </a:spcBef>
              <a:defRPr/>
            </a:pPr>
            <a:r>
              <a:rPr lang="pl-PL" sz="1500" b="1" dirty="0" smtClean="0">
                <a:latin typeface="+mj-lt"/>
              </a:rPr>
              <a:t>Beneficjenci</a:t>
            </a:r>
          </a:p>
          <a:p>
            <a:pPr marL="271463" indent="-180975" algn="just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rolnik będący osobą fizyczną</a:t>
            </a:r>
          </a:p>
          <a:p>
            <a:pPr marL="342900" indent="-342900" algn="just">
              <a:spcBef>
                <a:spcPts val="600"/>
              </a:spcBef>
              <a:spcAft>
                <a:spcPts val="300"/>
              </a:spcAft>
              <a:defRPr/>
            </a:pPr>
            <a:endParaRPr lang="pl-PL" sz="1600" b="1" dirty="0" smtClean="0">
              <a:latin typeface="+mj-lt"/>
            </a:endParaRPr>
          </a:p>
          <a:p>
            <a:pPr marL="342900" indent="-342900" algn="just">
              <a:spcBef>
                <a:spcPts val="600"/>
              </a:spcBef>
              <a:spcAft>
                <a:spcPts val="300"/>
              </a:spcAft>
              <a:defRPr/>
            </a:pPr>
            <a:r>
              <a:rPr lang="pl-PL" sz="1600" b="1" dirty="0" smtClean="0">
                <a:latin typeface="+mj-lt"/>
              </a:rPr>
              <a:t>Warunki</a:t>
            </a:r>
            <a:endParaRPr lang="pl-PL" sz="1600" dirty="0" smtClean="0">
              <a:latin typeface="+mj-lt"/>
            </a:endParaRPr>
          </a:p>
          <a:p>
            <a:pPr marL="342900" indent="-252413" algn="just">
              <a:spcBef>
                <a:spcPts val="0"/>
              </a:spcBef>
              <a:defRPr/>
            </a:pPr>
            <a:r>
              <a:rPr lang="pl-PL" sz="1500" dirty="0" smtClean="0">
                <a:latin typeface="+mj-lt"/>
              </a:rPr>
              <a:t>Pomoc może być przyznana rolnikowi, który:</a:t>
            </a:r>
          </a:p>
          <a:p>
            <a:pPr marL="271463" indent="-180975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w roku poprzedzającym złożenie wniosku kwalifikował 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się do uczestniczenia w systemie dla małych gosp.</a:t>
            </a:r>
          </a:p>
          <a:p>
            <a:pPr marL="271463" indent="-180975" algn="just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trwale przekaże swoje gospodarstwo rolne innemu rolnikowi</a:t>
            </a:r>
          </a:p>
          <a:p>
            <a:pPr marL="90488">
              <a:spcBef>
                <a:spcPts val="1800"/>
              </a:spcBef>
              <a:defRPr/>
            </a:pPr>
            <a:r>
              <a:rPr lang="pl-PL" sz="1500" dirty="0" smtClean="0">
                <a:latin typeface="+mj-lt"/>
              </a:rPr>
              <a:t>Gospodarstwo przejmujące grunty:</a:t>
            </a:r>
          </a:p>
          <a:p>
            <a:pPr marL="268288" indent="-1778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posiada lub osiągnie, po przejęciu gruntów, co najmniej wielkość odpowiadającą:</a:t>
            </a:r>
          </a:p>
          <a:p>
            <a:pPr marL="442913" lvl="1" indent="-174625">
              <a:spcBef>
                <a:spcPts val="600"/>
              </a:spcBef>
              <a:buFont typeface="Symbol" pitchFamily="18" charset="2"/>
              <a:buChar char=""/>
              <a:tabLst>
                <a:tab pos="360363" algn="l"/>
              </a:tabLst>
              <a:defRPr/>
            </a:pPr>
            <a:r>
              <a:rPr lang="pl-PL" sz="1500" u="sng" dirty="0" smtClean="0">
                <a:latin typeface="+mj-lt"/>
              </a:rPr>
              <a:t>średniej wielkości gospodarstwa w Polsce</a:t>
            </a:r>
            <a:endParaRPr lang="pl-PL" sz="1500" dirty="0" smtClean="0">
              <a:latin typeface="+mj-lt"/>
            </a:endParaRPr>
          </a:p>
          <a:p>
            <a:pPr marL="442913" lvl="1" indent="-174625">
              <a:spcBef>
                <a:spcPts val="600"/>
              </a:spcBef>
              <a:buFont typeface="Symbol" pitchFamily="18" charset="2"/>
              <a:buChar char=""/>
              <a:tabLst>
                <a:tab pos="360363" algn="l"/>
              </a:tabLst>
              <a:defRPr/>
            </a:pPr>
            <a:r>
              <a:rPr lang="pl-PL" sz="1500" u="sng" dirty="0" smtClean="0">
                <a:latin typeface="+mj-lt"/>
              </a:rPr>
              <a:t>średniej wielkości gospodarstwa w danym województwie</a:t>
            </a:r>
            <a:r>
              <a:rPr lang="pl-PL" sz="1500" dirty="0" smtClean="0">
                <a:latin typeface="+mj-lt"/>
              </a:rPr>
              <a:t> (jeśli średnia powierzchnia gospodarstw w danym województwie jest większa niż średnia wielkość gospodarstwa w Polsce)</a:t>
            </a:r>
          </a:p>
          <a:p>
            <a:pPr marL="342900" indent="-252413" algn="just">
              <a:spcBef>
                <a:spcPts val="0"/>
              </a:spcBef>
              <a:defRPr/>
            </a:pPr>
            <a:endParaRPr lang="pl-PL" sz="1500" dirty="0" smtClean="0">
              <a:latin typeface="+mj-lt"/>
            </a:endParaRPr>
          </a:p>
          <a:p>
            <a:pPr marL="342900" indent="-252413" algn="just">
              <a:spcBef>
                <a:spcPts val="600"/>
              </a:spcBef>
              <a:defRPr/>
            </a:pPr>
            <a:endParaRPr lang="pl-PL" sz="1500" dirty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0495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0497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19" name="Grupa 11"/>
          <p:cNvGrpSpPr>
            <a:grpSpLocks/>
          </p:cNvGrpSpPr>
          <p:nvPr/>
        </p:nvGrpSpPr>
        <p:grpSpPr bwMode="auto">
          <a:xfrm>
            <a:off x="5220072" y="1556792"/>
            <a:ext cx="3780928" cy="1944216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0" name="Prostokąt zaokrąglony 19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Prostokąt 20"/>
            <p:cNvSpPr/>
            <p:nvPr/>
          </p:nvSpPr>
          <p:spPr>
            <a:xfrm>
              <a:off x="256027" y="230362"/>
              <a:ext cx="7564480" cy="63534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marL="180975" indent="-180975" defTabSz="1066800">
                <a:lnSpc>
                  <a:spcPct val="90000"/>
                </a:lnSpc>
                <a:spcAft>
                  <a:spcPts val="500"/>
                </a:spcAft>
                <a:defRPr/>
              </a:pPr>
              <a:r>
                <a:rPr lang="pl-PL" sz="1300" b="1" dirty="0" smtClean="0"/>
                <a:t>Wypłacana jednorazowo</a:t>
              </a:r>
            </a:p>
            <a:p>
              <a:pPr marL="180975" indent="-180975"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b="1" dirty="0" smtClean="0"/>
                <a:t>120% sumy </a:t>
              </a:r>
              <a:r>
                <a:rPr lang="pl-PL" sz="1300" dirty="0" smtClean="0"/>
                <a:t>rocznych płatności, do otrzymania których beneficjent kwalifikuje się w ramach systemu dla małych gospodarstw za okres: od roku przekazania gospodarstwa do 2020 włącznie</a:t>
              </a:r>
              <a:endParaRPr lang="pl-PL" sz="1300" dirty="0"/>
            </a:p>
          </p:txBody>
        </p:sp>
      </p:grpSp>
      <p:grpSp>
        <p:nvGrpSpPr>
          <p:cNvPr id="24" name="Grupa 11"/>
          <p:cNvGrpSpPr>
            <a:grpSpLocks/>
          </p:cNvGrpSpPr>
          <p:nvPr/>
        </p:nvGrpSpPr>
        <p:grpSpPr bwMode="auto">
          <a:xfrm>
            <a:off x="4860032" y="5377804"/>
            <a:ext cx="3967367" cy="720080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5" name="Prostokąt zaokrąglony 24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Prostokąt 25"/>
            <p:cNvSpPr/>
            <p:nvPr/>
          </p:nvSpPr>
          <p:spPr>
            <a:xfrm>
              <a:off x="369424" y="212033"/>
              <a:ext cx="7388487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BUDŻET </a:t>
              </a:r>
              <a:r>
                <a:rPr lang="pl-PL" sz="1600" b="1" dirty="0" smtClean="0"/>
                <a:t>:  130  </a:t>
              </a:r>
              <a:r>
                <a:rPr lang="pl-PL" sz="1600" dirty="0" smtClean="0"/>
                <a:t>mln  </a:t>
              </a:r>
              <a:r>
                <a:rPr lang="pl-PL" sz="1600" dirty="0"/>
                <a:t>euro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Planowana liczba beneficjentów: </a:t>
              </a:r>
              <a:r>
                <a:rPr lang="pl-PL" sz="1600" dirty="0" smtClean="0"/>
                <a:t>  </a:t>
              </a:r>
              <a:r>
                <a:rPr lang="pl-PL" sz="1600" b="1" dirty="0" smtClean="0"/>
                <a:t>42 200</a:t>
              </a:r>
              <a:r>
                <a:rPr lang="pl-PL" sz="1600" dirty="0" smtClean="0"/>
                <a:t> </a:t>
              </a:r>
              <a:endParaRPr lang="pl-PL" sz="16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2532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2533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2534" name="Rectangle 3"/>
          <p:cNvSpPr txBox="1">
            <a:spLocks noChangeArrowheads="1"/>
          </p:cNvSpPr>
          <p:nvPr/>
        </p:nvSpPr>
        <p:spPr bwMode="auto">
          <a:xfrm>
            <a:off x="323528" y="908720"/>
            <a:ext cx="8568951" cy="5184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2535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323850" y="188913"/>
            <a:ext cx="94678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Systemy jakości produktów rolnych i środków spożywczych</a:t>
            </a: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22537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2538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22539" name="Rectangle 3"/>
          <p:cNvSpPr>
            <a:spLocks/>
          </p:cNvSpPr>
          <p:nvPr/>
        </p:nvSpPr>
        <p:spPr bwMode="auto">
          <a:xfrm>
            <a:off x="251520" y="836712"/>
            <a:ext cx="8713663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b="1" dirty="0" smtClean="0">
                <a:solidFill>
                  <a:srgbClr val="0070C0"/>
                </a:solidFill>
                <a:latin typeface="+mj-lt"/>
              </a:rPr>
              <a:t>Wsparcie dla nowych uczestników systemów jakości żywności</a:t>
            </a:r>
            <a:endParaRPr lang="pl-PL" altLang="pl-PL" b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spcBef>
                <a:spcPts val="600"/>
              </a:spcBef>
            </a:pPr>
            <a:r>
              <a:rPr lang="pl-PL" altLang="pl-PL" sz="1500" b="1" dirty="0">
                <a:latin typeface="+mj-lt"/>
              </a:rPr>
              <a:t>Beneficjenci</a:t>
            </a:r>
          </a:p>
          <a:p>
            <a:pPr marL="342900" indent="-254000" algn="just">
              <a:buFont typeface="Arial" charset="0"/>
              <a:buChar char="•"/>
              <a:tabLst>
                <a:tab pos="4748213" algn="l"/>
              </a:tabLst>
            </a:pPr>
            <a:r>
              <a:rPr lang="pl-PL" altLang="pl-PL" sz="1500" dirty="0">
                <a:latin typeface="+mj-lt"/>
              </a:rPr>
              <a:t>rolnicy aktywni </a:t>
            </a:r>
            <a:r>
              <a:rPr lang="pl-PL" altLang="pl-PL" sz="1500" dirty="0" smtClean="0">
                <a:latin typeface="+mj-lt"/>
              </a:rPr>
              <a:t>zawodowo</a:t>
            </a:r>
            <a:endParaRPr lang="pl-PL" altLang="pl-PL" sz="1500" b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spcBef>
                <a:spcPts val="500"/>
              </a:spcBef>
            </a:pPr>
            <a:r>
              <a:rPr lang="pl-PL" altLang="pl-PL" sz="1500" b="1" dirty="0" smtClean="0">
                <a:latin typeface="+mj-lt"/>
              </a:rPr>
              <a:t>Warunki</a:t>
            </a:r>
          </a:p>
          <a:p>
            <a:pPr marL="342900" indent="-342900" algn="just">
              <a:spcBef>
                <a:spcPts val="500"/>
              </a:spcBef>
            </a:pPr>
            <a:r>
              <a:rPr lang="pl-PL" altLang="pl-PL" sz="1500" u="sng" dirty="0" smtClean="0">
                <a:latin typeface="+mj-lt"/>
              </a:rPr>
              <a:t>Wnioskodawca</a:t>
            </a:r>
            <a:r>
              <a:rPr lang="pl-PL" altLang="pl-PL" sz="1500" dirty="0" smtClean="0">
                <a:latin typeface="+mj-lt"/>
              </a:rPr>
              <a:t>:</a:t>
            </a:r>
          </a:p>
          <a:p>
            <a:pPr marL="342900" indent="-254000" algn="just">
              <a:spcBef>
                <a:spcPts val="300"/>
              </a:spcBef>
              <a:buFont typeface="Arial" pitchFamily="34" charset="0"/>
              <a:buChar char="•"/>
            </a:pPr>
            <a:r>
              <a:rPr lang="pl-PL" altLang="pl-PL" sz="1500" dirty="0" smtClean="0">
                <a:latin typeface="+mj-lt"/>
              </a:rPr>
              <a:t>wytwarzający produkty rolne lub środki spożywcze, przeznaczone do spożycia przez ludzi </a:t>
            </a:r>
            <a:br>
              <a:rPr lang="pl-PL" altLang="pl-PL" sz="1500" dirty="0" smtClean="0">
                <a:latin typeface="+mj-lt"/>
              </a:rPr>
            </a:br>
            <a:r>
              <a:rPr lang="pl-PL" altLang="pl-PL" sz="1500" dirty="0" smtClean="0">
                <a:latin typeface="+mj-lt"/>
              </a:rPr>
              <a:t>w ramach systemu jakości</a:t>
            </a:r>
          </a:p>
          <a:p>
            <a:pPr marL="342900" indent="-254000" algn="just">
              <a:spcBef>
                <a:spcPts val="300"/>
              </a:spcBef>
              <a:buFont typeface="Arial" pitchFamily="34" charset="0"/>
              <a:buChar char="•"/>
            </a:pPr>
            <a:r>
              <a:rPr lang="pl-PL" altLang="pl-PL" sz="1500" dirty="0" smtClean="0">
                <a:latin typeface="+mj-lt"/>
              </a:rPr>
              <a:t>który nie otrzymywał tego rodzaju wsparcia, dla tego samego produktu lub środka spożywczego, w PROW 2007-2013</a:t>
            </a:r>
            <a:endParaRPr lang="pl-PL" altLang="pl-PL" sz="1500" b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spcBef>
                <a:spcPts val="1000"/>
              </a:spcBef>
            </a:pPr>
            <a:r>
              <a:rPr lang="pl-PL" altLang="pl-PL" b="1" dirty="0" smtClean="0">
                <a:solidFill>
                  <a:srgbClr val="0070C0"/>
                </a:solidFill>
                <a:latin typeface="+mj-lt"/>
              </a:rPr>
              <a:t>Wsparcie na przeprowadzenie działań informacyjnych i promocyjnych </a:t>
            </a:r>
            <a:endParaRPr lang="pl-PL" altLang="pl-PL" b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spcBef>
                <a:spcPts val="500"/>
              </a:spcBef>
            </a:pPr>
            <a:r>
              <a:rPr lang="pl-PL" altLang="pl-PL" sz="1500" b="1" dirty="0">
                <a:latin typeface="+mj-lt"/>
              </a:rPr>
              <a:t>Beneficjenci</a:t>
            </a:r>
          </a:p>
          <a:p>
            <a:pPr marL="342900" indent="-254000">
              <a:buFont typeface="Arial" charset="0"/>
              <a:buChar char="•"/>
            </a:pPr>
            <a:r>
              <a:rPr lang="pl-PL" altLang="pl-PL" sz="1500" dirty="0">
                <a:latin typeface="+mj-lt"/>
              </a:rPr>
              <a:t>podmiot utworzony przez co najmniej </a:t>
            </a:r>
            <a:r>
              <a:rPr lang="pl-PL" altLang="pl-PL" sz="1500" dirty="0" smtClean="0">
                <a:latin typeface="+mj-lt"/>
              </a:rPr>
              <a:t>2 producentów</a:t>
            </a:r>
            <a:r>
              <a:rPr lang="pl-PL" altLang="pl-PL" sz="1500" dirty="0">
                <a:latin typeface="+mj-lt"/>
              </a:rPr>
              <a:t>, wytwarzających produkty rolne lub środki spożywcze w ramach systemów </a:t>
            </a:r>
            <a:r>
              <a:rPr lang="pl-PL" altLang="pl-PL" sz="1500" dirty="0" smtClean="0">
                <a:latin typeface="+mj-lt"/>
              </a:rPr>
              <a:t>jakości, zwany „zespołem promocyjnym”</a:t>
            </a:r>
            <a:endParaRPr lang="pl-PL" altLang="pl-PL" sz="1500" b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spcBef>
                <a:spcPts val="1200"/>
              </a:spcBef>
              <a:tabLst>
                <a:tab pos="4660900" algn="l"/>
              </a:tabLst>
            </a:pPr>
            <a:r>
              <a:rPr lang="pl-PL" altLang="pl-PL" sz="1500" b="1" dirty="0" smtClean="0">
                <a:latin typeface="+mj-lt"/>
                <a:cs typeface="Arial" charset="0"/>
              </a:rPr>
              <a:t>Warunki</a:t>
            </a:r>
          </a:p>
          <a:p>
            <a:pPr marL="342900" indent="-254000">
              <a:buFont typeface="Arial" charset="0"/>
              <a:buChar char="•"/>
            </a:pPr>
            <a:r>
              <a:rPr lang="pl-PL" altLang="pl-PL" sz="1500" dirty="0" smtClean="0">
                <a:latin typeface="+mj-lt"/>
                <a:cs typeface="Arial" charset="0"/>
              </a:rPr>
              <a:t>członkowie zespołu uczestniczą w wytwarzaniu </a:t>
            </a:r>
            <a:br>
              <a:rPr lang="pl-PL" altLang="pl-PL" sz="1500" dirty="0" smtClean="0">
                <a:latin typeface="+mj-lt"/>
                <a:cs typeface="Arial" charset="0"/>
              </a:rPr>
            </a:br>
            <a:r>
              <a:rPr lang="pl-PL" altLang="pl-PL" sz="1500" dirty="0" smtClean="0">
                <a:latin typeface="+mj-lt"/>
                <a:cs typeface="Arial" charset="0"/>
              </a:rPr>
              <a:t>produktu rolnego lub środka spożywczego w ramach </a:t>
            </a:r>
            <a:br>
              <a:rPr lang="pl-PL" altLang="pl-PL" sz="1500" dirty="0" smtClean="0">
                <a:latin typeface="+mj-lt"/>
                <a:cs typeface="Arial" charset="0"/>
              </a:rPr>
            </a:br>
            <a:r>
              <a:rPr lang="pl-PL" altLang="pl-PL" sz="1500" dirty="0" smtClean="0">
                <a:latin typeface="+mj-lt"/>
                <a:cs typeface="Arial" charset="0"/>
              </a:rPr>
              <a:t>systemu jakości</a:t>
            </a:r>
          </a:p>
          <a:p>
            <a:pPr marL="342900" indent="-254000" algn="just"/>
            <a:endParaRPr lang="pl-PL" altLang="pl-PL" sz="1500" dirty="0">
              <a:latin typeface="+mj-lt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2544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2546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860032" y="1268760"/>
            <a:ext cx="4008951" cy="936104"/>
            <a:chOff x="0" y="177139"/>
            <a:chExt cx="8064896" cy="718508"/>
          </a:xfrm>
          <a:solidFill>
            <a:srgbClr val="006400">
              <a:alpha val="70000"/>
            </a:srgbClr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273386" y="245630"/>
              <a:ext cx="7609987" cy="58022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marL="90488"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/>
                <a:t> do </a:t>
              </a:r>
              <a:r>
                <a:rPr lang="pl-PL" sz="1300" b="1" dirty="0" smtClean="0"/>
                <a:t>2</a:t>
              </a:r>
              <a:r>
                <a:rPr lang="pl-PL" sz="1300" dirty="0" smtClean="0"/>
                <a:t> </a:t>
              </a:r>
              <a:r>
                <a:rPr lang="pl-PL" sz="1300" dirty="0"/>
                <a:t>tys. </a:t>
              </a:r>
              <a:r>
                <a:rPr lang="pl-PL" sz="1300" dirty="0" smtClean="0"/>
                <a:t>euro/gospodarstwo/rok  (w okresie 3 lat)</a:t>
              </a:r>
            </a:p>
            <a:p>
              <a:pPr marL="90488"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 smtClean="0"/>
                <a:t>w zależności od systemu</a:t>
              </a:r>
              <a:endParaRPr lang="pl-PL" sz="1300" b="1" dirty="0"/>
            </a:p>
          </p:txBody>
        </p:sp>
      </p:grpSp>
      <p:grpSp>
        <p:nvGrpSpPr>
          <p:cNvPr id="5" name="Grupa 11"/>
          <p:cNvGrpSpPr>
            <a:grpSpLocks/>
          </p:cNvGrpSpPr>
          <p:nvPr/>
        </p:nvGrpSpPr>
        <p:grpSpPr bwMode="auto">
          <a:xfrm>
            <a:off x="5004048" y="4509120"/>
            <a:ext cx="4012291" cy="648072"/>
            <a:chOff x="0" y="177139"/>
            <a:chExt cx="8064896" cy="718508"/>
          </a:xfrm>
          <a:solidFill>
            <a:srgbClr val="006400">
              <a:alpha val="70000"/>
            </a:srgbClr>
          </a:solidFill>
        </p:grpSpPr>
        <p:sp>
          <p:nvSpPr>
            <p:cNvPr id="29" name="Prostokąt zaokrąglony 28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Prostokąt 29"/>
            <p:cNvSpPr/>
            <p:nvPr/>
          </p:nvSpPr>
          <p:spPr>
            <a:xfrm>
              <a:off x="141489" y="250380"/>
              <a:ext cx="7845662" cy="57547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 smtClean="0"/>
                <a:t>WYSOKOŚĆ WSPARCIA</a:t>
              </a:r>
              <a:r>
                <a:rPr lang="pl-PL" sz="1300" b="1" dirty="0"/>
                <a:t>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/>
                <a:t> do 70 % kosztów kwalifikowalnych działań </a:t>
              </a:r>
              <a:r>
                <a:rPr lang="pl-PL" sz="1300" dirty="0" err="1"/>
                <a:t>info-promo</a:t>
              </a:r>
              <a:endParaRPr lang="pl-PL" sz="1300" dirty="0"/>
            </a:p>
          </p:txBody>
        </p:sp>
      </p:grpSp>
      <p:grpSp>
        <p:nvGrpSpPr>
          <p:cNvPr id="6" name="Grupa 11"/>
          <p:cNvGrpSpPr>
            <a:grpSpLocks/>
          </p:cNvGrpSpPr>
          <p:nvPr/>
        </p:nvGrpSpPr>
        <p:grpSpPr bwMode="auto">
          <a:xfrm>
            <a:off x="5004048" y="5373216"/>
            <a:ext cx="3888432" cy="720081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32" name="Prostokąt zaokrąglony 31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Prostokąt 32"/>
            <p:cNvSpPr/>
            <p:nvPr/>
          </p:nvSpPr>
          <p:spPr>
            <a:xfrm>
              <a:off x="156901" y="212033"/>
              <a:ext cx="7800875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 smtClean="0"/>
                <a:t>BUDŻET dz. Systemy jakości..:  </a:t>
              </a:r>
              <a:r>
                <a:rPr lang="pl-PL" sz="1600" b="1" dirty="0" smtClean="0"/>
                <a:t>33 </a:t>
              </a:r>
              <a:r>
                <a:rPr lang="pl-PL" sz="1600" dirty="0" smtClean="0"/>
                <a:t>mln  euro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 smtClean="0"/>
                <a:t>Planowana </a:t>
              </a:r>
              <a:r>
                <a:rPr lang="pl-PL" sz="1600" dirty="0"/>
                <a:t>liczba beneficjentów:  </a:t>
              </a:r>
              <a:r>
                <a:rPr lang="pl-PL" sz="1600" b="1" dirty="0" smtClean="0"/>
                <a:t>26 450</a:t>
              </a:r>
              <a:endParaRPr lang="pl-PL" sz="16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1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922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922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Cel główny PROW 2014-2020</a:t>
            </a:r>
            <a:endParaRPr lang="en-GB" sz="2800" b="1" u="sng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9225" name="Rectangle 3"/>
          <p:cNvSpPr>
            <a:spLocks/>
          </p:cNvSpPr>
          <p:nvPr/>
        </p:nvSpPr>
        <p:spPr bwMode="auto">
          <a:xfrm>
            <a:off x="457200" y="1600201"/>
            <a:ext cx="8229600" cy="36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 dirty="0"/>
              <a:t>	</a:t>
            </a:r>
            <a:r>
              <a:rPr lang="pl-PL" altLang="pl-PL" sz="2000" dirty="0" smtClean="0">
                <a:latin typeface="+mn-lt"/>
                <a:cs typeface="Arial" charset="0"/>
              </a:rPr>
              <a:t>Poprawa konkurencyjności rolnictwa, zrównoważone zarządzanie zasobami naturalnymi i działania w dziedzinie klimatu oraz zrównoważony rozwój terytorialny obszarów wiejskich.     </a:t>
            </a:r>
          </a:p>
          <a:p>
            <a:pPr marL="342900" indent="-342900" algn="just"/>
            <a:endParaRPr lang="pl-PL" altLang="pl-PL" sz="2000" i="1" dirty="0" smtClean="0">
              <a:latin typeface="+mn-lt"/>
              <a:cs typeface="Arial" charset="0"/>
            </a:endParaRPr>
          </a:p>
          <a:p>
            <a:pPr marL="342900" indent="-342900" algn="just"/>
            <a:endParaRPr lang="pl-PL" altLang="pl-PL" sz="2000" i="1" dirty="0" smtClean="0">
              <a:latin typeface="+mn-lt"/>
              <a:cs typeface="Arial" charset="0"/>
            </a:endParaRPr>
          </a:p>
          <a:p>
            <a:pPr marL="342900" indent="-342900"/>
            <a:r>
              <a:rPr lang="pl-PL" altLang="pl-PL" sz="2000" i="1" dirty="0" smtClean="0">
                <a:latin typeface="+mn-lt"/>
                <a:cs typeface="Arial" charset="0"/>
              </a:rPr>
              <a:t>	</a:t>
            </a:r>
            <a:r>
              <a:rPr lang="pl-PL" altLang="pl-PL" sz="2000" dirty="0" smtClean="0">
                <a:latin typeface="+mn-lt"/>
                <a:cs typeface="Arial" charset="0"/>
              </a:rPr>
              <a:t>Program jest ukierunkowany głównie na wzrost konkurencyjności rolnictwa z uwzględnieniem celów </a:t>
            </a:r>
            <a:r>
              <a:rPr lang="pl-PL" altLang="pl-PL" sz="2000" dirty="0" err="1" smtClean="0">
                <a:latin typeface="+mn-lt"/>
                <a:cs typeface="Arial" charset="0"/>
              </a:rPr>
              <a:t>rolnośrodowiskowych</a:t>
            </a:r>
            <a:r>
              <a:rPr lang="pl-PL" altLang="pl-PL" sz="2000" dirty="0" smtClean="0">
                <a:latin typeface="+mn-lt"/>
                <a:cs typeface="Arial" charset="0"/>
              </a:rPr>
              <a:t>.</a:t>
            </a:r>
          </a:p>
          <a:p>
            <a:pPr marL="342900" indent="-342900" algn="just"/>
            <a:endParaRPr lang="pl-PL" altLang="pl-PL" sz="2400" b="1" u="sng" dirty="0">
              <a:cs typeface="Arial" charset="0"/>
            </a:endParaRPr>
          </a:p>
        </p:txBody>
      </p:sp>
      <p:sp>
        <p:nvSpPr>
          <p:cNvPr id="922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9227" name="Rectangle 3"/>
          <p:cNvSpPr>
            <a:spLocks/>
          </p:cNvSpPr>
          <p:nvPr/>
        </p:nvSpPr>
        <p:spPr bwMode="auto">
          <a:xfrm>
            <a:off x="250825" y="919163"/>
            <a:ext cx="864235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endParaRPr lang="pl-PL" altLang="pl-PL" sz="2000" b="1" dirty="0">
              <a:latin typeface="Calibri" pitchFamily="34" charset="0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923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923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3555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3556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3557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3558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3559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Inwestycje w środki trwałe</a:t>
            </a:r>
            <a:endParaRPr lang="en-GB" sz="32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3561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 dirty="0" smtClean="0"/>
              <a:t>	</a:t>
            </a:r>
            <a:endParaRPr lang="pl-PL" altLang="pl-PL" sz="2400" b="1" u="sng" dirty="0">
              <a:cs typeface="Arial" charset="0"/>
            </a:endParaRPr>
          </a:p>
        </p:txBody>
      </p:sp>
      <p:sp>
        <p:nvSpPr>
          <p:cNvPr id="23562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9227" name="Rectangle 3"/>
          <p:cNvSpPr>
            <a:spLocks/>
          </p:cNvSpPr>
          <p:nvPr/>
        </p:nvSpPr>
        <p:spPr bwMode="auto">
          <a:xfrm>
            <a:off x="199391" y="822326"/>
            <a:ext cx="864235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pl-PL" b="1" dirty="0" smtClean="0">
                <a:solidFill>
                  <a:srgbClr val="0070C0"/>
                </a:solidFill>
                <a:latin typeface="+mn-lt"/>
              </a:rPr>
              <a:t>Inwestycje w przetwórstwo/marketing i rozwój produktów rolnych </a:t>
            </a:r>
          </a:p>
          <a:p>
            <a:pPr>
              <a:defRPr/>
            </a:pPr>
            <a:r>
              <a:rPr lang="pl-PL" b="1" dirty="0" smtClean="0">
                <a:solidFill>
                  <a:srgbClr val="0070C0"/>
                </a:solidFill>
                <a:latin typeface="+mn-lt"/>
              </a:rPr>
              <a:t>(Przetwórstwo i marketing produktów rolnych)</a:t>
            </a:r>
            <a:r>
              <a:rPr lang="pl-PL" b="1" dirty="0" smtClean="0">
                <a:latin typeface="+mn-lt"/>
              </a:rPr>
              <a:t> </a:t>
            </a:r>
            <a:endParaRPr lang="pl-PL" b="1" dirty="0">
              <a:latin typeface="+mn-lt"/>
            </a:endParaRPr>
          </a:p>
          <a:p>
            <a:pPr algn="just">
              <a:defRPr/>
            </a:pPr>
            <a:endParaRPr lang="pl-PL" sz="1500" dirty="0" smtClean="0">
              <a:latin typeface="+mn-lt"/>
            </a:endParaRPr>
          </a:p>
          <a:p>
            <a:pPr algn="just">
              <a:buFont typeface="Arial" pitchFamily="34" charset="0"/>
              <a:buChar char="•"/>
              <a:defRPr/>
            </a:pPr>
            <a:endParaRPr lang="pl-PL" sz="1500" dirty="0" smtClean="0">
              <a:latin typeface="+mn-lt"/>
            </a:endParaRPr>
          </a:p>
          <a:p>
            <a:pPr algn="just">
              <a:buFont typeface="Arial" pitchFamily="34" charset="0"/>
              <a:buChar char="•"/>
              <a:defRPr/>
            </a:pPr>
            <a:endParaRPr lang="pl-PL" sz="1500" dirty="0" smtClean="0">
              <a:latin typeface="+mn-lt"/>
            </a:endParaRPr>
          </a:p>
          <a:p>
            <a:pPr algn="just">
              <a:buFont typeface="Arial" pitchFamily="34" charset="0"/>
              <a:buChar char="•"/>
              <a:defRPr/>
            </a:pPr>
            <a:endParaRPr lang="pl-PL" sz="1500" dirty="0" smtClean="0">
              <a:latin typeface="+mn-lt"/>
            </a:endParaRPr>
          </a:p>
          <a:p>
            <a:pPr algn="just">
              <a:buFont typeface="Arial" pitchFamily="34" charset="0"/>
              <a:buChar char="•"/>
              <a:defRPr/>
            </a:pPr>
            <a:endParaRPr lang="pl-PL" sz="1500" dirty="0" smtClean="0">
              <a:latin typeface="+mn-lt"/>
            </a:endParaRPr>
          </a:p>
          <a:p>
            <a:pPr algn="just">
              <a:buFont typeface="Arial" pitchFamily="34" charset="0"/>
              <a:buChar char="•"/>
              <a:defRPr/>
            </a:pPr>
            <a:endParaRPr lang="pl-PL" sz="1500" dirty="0" smtClean="0">
              <a:latin typeface="+mn-lt"/>
            </a:endParaRPr>
          </a:p>
          <a:p>
            <a:pPr algn="just">
              <a:buFont typeface="Arial" pitchFamily="34" charset="0"/>
              <a:buChar char="•"/>
              <a:defRPr/>
            </a:pPr>
            <a:endParaRPr lang="pl-PL" sz="1500" dirty="0" smtClean="0">
              <a:latin typeface="+mn-lt"/>
            </a:endParaRPr>
          </a:p>
          <a:p>
            <a:pPr marL="88900" algn="just">
              <a:spcBef>
                <a:spcPts val="400"/>
              </a:spcBef>
              <a:buFont typeface="Calibri" pitchFamily="34" charset="0"/>
              <a:buChar char="–"/>
              <a:defRPr/>
            </a:pPr>
            <a:r>
              <a:rPr lang="pl-PL" sz="1500" dirty="0" smtClean="0">
                <a:latin typeface="+mn-lt"/>
              </a:rPr>
              <a:t> mikro, małe lub średnie przedsiębiorstwo</a:t>
            </a:r>
          </a:p>
          <a:p>
            <a:pPr marL="265113" indent="-177800">
              <a:spcBef>
                <a:spcPts val="30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n-lt"/>
              </a:rPr>
              <a:t>rolnik</a:t>
            </a:r>
            <a:r>
              <a:rPr lang="pl-PL" sz="1500" dirty="0">
                <a:latin typeface="+mn-lt"/>
              </a:rPr>
              <a:t>, domownik, małżonek rolnika podlegający </a:t>
            </a:r>
            <a:r>
              <a:rPr lang="pl-PL" sz="1500" dirty="0" smtClean="0">
                <a:latin typeface="+mn-lt"/>
              </a:rPr>
              <a:t>ubezpieczeniu  </a:t>
            </a:r>
            <a:r>
              <a:rPr lang="pl-PL" sz="1500" dirty="0">
                <a:latin typeface="+mn-lt"/>
              </a:rPr>
              <a:t>społecznemu rolników w pełnym zakresie </a:t>
            </a:r>
            <a:r>
              <a:rPr lang="pl-PL" sz="1500" dirty="0" smtClean="0">
                <a:latin typeface="+mn-lt"/>
              </a:rPr>
              <a:t>(dotyczy </a:t>
            </a:r>
            <a:r>
              <a:rPr lang="pl-PL" sz="1500" dirty="0">
                <a:latin typeface="+mn-lt"/>
              </a:rPr>
              <a:t>rolników </a:t>
            </a:r>
            <a:r>
              <a:rPr lang="pl-PL" sz="1500" dirty="0" smtClean="0">
                <a:latin typeface="+mn-lt"/>
              </a:rPr>
              <a:t>rozpoczynających działalność gospodarczą – przetwórstwo)</a:t>
            </a:r>
          </a:p>
          <a:p>
            <a:pPr marL="265113" indent="-177800" algn="just">
              <a:spcBef>
                <a:spcPts val="300"/>
              </a:spcBef>
              <a:defRPr/>
            </a:pPr>
            <a:r>
              <a:rPr lang="pl-PL" sz="1500" b="1" dirty="0" smtClean="0">
                <a:latin typeface="+mn-lt"/>
              </a:rPr>
              <a:t>Warunki</a:t>
            </a:r>
          </a:p>
          <a:p>
            <a:pPr marL="265113" indent="-176213" algn="just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n-lt"/>
              </a:rPr>
              <a:t>zdolność do realizacji i utrzymania planowanego przedsięwzięcia (dane ekonomiczne, biznesplan)</a:t>
            </a:r>
          </a:p>
          <a:p>
            <a:pPr marL="265113" lvl="0" indent="-176213" algn="just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n-lt"/>
              </a:rPr>
              <a:t>deklaracja zaopatrywania się (po zakończeniu realizacji operacji) w min. 50% całkowitej ilości surowców do produkcji na podstawie umów min.3-letnich:</a:t>
            </a:r>
          </a:p>
          <a:p>
            <a:pPr marL="447675" lvl="1" indent="-176213">
              <a:spcBef>
                <a:spcPts val="0"/>
              </a:spcBef>
              <a:buFont typeface="Calibri" pitchFamily="34" charset="0"/>
              <a:buChar char="–"/>
              <a:defRPr/>
            </a:pPr>
            <a:r>
              <a:rPr lang="pl-PL" sz="1500" dirty="0" smtClean="0">
                <a:latin typeface="+mn-lt"/>
              </a:rPr>
              <a:t>zawieranych z rolnikami; grupami, organizacjami producentów;  związkami grup, zrzeszeniami organizacji producentów; podmiotami wstępnie przetwarzającymi produkty rolne</a:t>
            </a:r>
          </a:p>
          <a:p>
            <a:pPr marL="447675" lvl="1" indent="-176213">
              <a:spcBef>
                <a:spcPts val="0"/>
              </a:spcBef>
              <a:buFont typeface="Calibri" pitchFamily="34" charset="0"/>
              <a:buChar char="–"/>
              <a:defRPr/>
            </a:pPr>
            <a:r>
              <a:rPr lang="pl-PL" sz="1500" dirty="0" smtClean="0">
                <a:latin typeface="+mn-lt"/>
              </a:rPr>
              <a:t>umowy zawierają mechanizm ustalania cen.</a:t>
            </a:r>
          </a:p>
          <a:p>
            <a:pPr marL="265113" lvl="0" algn="just">
              <a:spcBef>
                <a:spcPts val="500"/>
              </a:spcBef>
              <a:defRPr/>
            </a:pPr>
            <a:r>
              <a:rPr lang="pl-PL" sz="1500" u="sng" dirty="0" smtClean="0">
                <a:latin typeface="+mn-lt"/>
              </a:rPr>
              <a:t>Warunku tego nie stosuje się do podmiotów przetwarzających</a:t>
            </a:r>
            <a:r>
              <a:rPr lang="pl-PL" sz="1500" dirty="0" smtClean="0">
                <a:latin typeface="+mn-lt"/>
              </a:rPr>
              <a:t>: produkty rolne wytworzone przez ich członków; miód, produkty runa leśnego lub dziczyznę; wyłącznie produkty rolne wytworzone w ramach prowadzonej przez podmiot działalności rolniczej.</a:t>
            </a:r>
          </a:p>
          <a:p>
            <a:pPr marL="265113" indent="-177800" algn="just">
              <a:spcBef>
                <a:spcPts val="300"/>
              </a:spcBef>
              <a:buFont typeface="Arial" pitchFamily="34" charset="0"/>
              <a:buChar char="•"/>
              <a:defRPr/>
            </a:pPr>
            <a:endParaRPr lang="pl-PL" sz="1500" dirty="0">
              <a:latin typeface="+mn-lt"/>
            </a:endParaRPr>
          </a:p>
        </p:txBody>
      </p:sp>
      <p:grpSp>
        <p:nvGrpSpPr>
          <p:cNvPr id="23564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3567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23568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3569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sp>
        <p:nvSpPr>
          <p:cNvPr id="28" name="Prostokąt zaokrąglony 27"/>
          <p:cNvSpPr/>
          <p:nvPr/>
        </p:nvSpPr>
        <p:spPr bwMode="auto">
          <a:xfrm>
            <a:off x="5543600" y="2564904"/>
            <a:ext cx="3600400" cy="792088"/>
          </a:xfrm>
          <a:prstGeom prst="roundRect">
            <a:avLst/>
          </a:prstGeom>
          <a:solidFill>
            <a:srgbClr val="0064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defTabSz="1066800">
              <a:spcAft>
                <a:spcPts val="300"/>
              </a:spcAft>
              <a:defRPr/>
            </a:pPr>
            <a:r>
              <a:rPr lang="pl-PL" sz="1200" dirty="0" smtClean="0"/>
              <a:t>BUDŻET:     </a:t>
            </a:r>
            <a:r>
              <a:rPr lang="pl-PL" sz="1200" b="1" dirty="0" smtClean="0"/>
              <a:t>693</a:t>
            </a:r>
            <a:r>
              <a:rPr lang="pl-PL" sz="1200" dirty="0" smtClean="0"/>
              <a:t>  mln </a:t>
            </a:r>
            <a:r>
              <a:rPr lang="pl-PL" sz="1200" b="1" dirty="0" smtClean="0"/>
              <a:t>euro</a:t>
            </a:r>
          </a:p>
          <a:p>
            <a:pPr defTabSz="1066800">
              <a:spcAft>
                <a:spcPts val="300"/>
              </a:spcAft>
              <a:defRPr/>
            </a:pPr>
            <a:r>
              <a:rPr lang="pl-PL" sz="1200" dirty="0" smtClean="0"/>
              <a:t>Planowana liczba beneficjentów:   </a:t>
            </a:r>
            <a:r>
              <a:rPr lang="pl-PL" sz="1200" b="1" dirty="0" smtClean="0"/>
              <a:t>2 817</a:t>
            </a:r>
          </a:p>
          <a:p>
            <a:pPr defTabSz="1066800">
              <a:spcAft>
                <a:spcPts val="300"/>
              </a:spcAft>
              <a:defRPr/>
            </a:pPr>
            <a:r>
              <a:rPr lang="pl-PL" sz="1200" dirty="0" err="1" smtClean="0"/>
              <a:t>Kwalifikowalność</a:t>
            </a:r>
            <a:r>
              <a:rPr lang="pl-PL" sz="1200" dirty="0" smtClean="0"/>
              <a:t> kosztów:  do</a:t>
            </a:r>
            <a:r>
              <a:rPr lang="pl-PL" sz="1200" b="1" dirty="0" smtClean="0"/>
              <a:t> 50 </a:t>
            </a:r>
            <a:r>
              <a:rPr lang="pl-PL" sz="1200" dirty="0" smtClean="0"/>
              <a:t>%</a:t>
            </a:r>
            <a:endParaRPr lang="pl-PL" sz="1200" dirty="0"/>
          </a:p>
        </p:txBody>
      </p:sp>
      <p:grpSp>
        <p:nvGrpSpPr>
          <p:cNvPr id="5" name="Grupa 11"/>
          <p:cNvGrpSpPr>
            <a:grpSpLocks/>
          </p:cNvGrpSpPr>
          <p:nvPr/>
        </p:nvGrpSpPr>
        <p:grpSpPr bwMode="auto">
          <a:xfrm>
            <a:off x="4427983" y="1412776"/>
            <a:ext cx="4716017" cy="1152128"/>
            <a:chOff x="0" y="177139"/>
            <a:chExt cx="8064896" cy="718508"/>
          </a:xfrm>
          <a:solidFill>
            <a:srgbClr val="006400">
              <a:alpha val="70000"/>
            </a:srgbClr>
          </a:solidFill>
        </p:grpSpPr>
        <p:sp>
          <p:nvSpPr>
            <p:cNvPr id="31" name="Prostokąt zaokrąglony 30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Prostokąt 31"/>
            <p:cNvSpPr/>
            <p:nvPr/>
          </p:nvSpPr>
          <p:spPr>
            <a:xfrm>
              <a:off x="198580" y="228461"/>
              <a:ext cx="7734105" cy="61586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/>
                <a:t> od </a:t>
              </a:r>
              <a:r>
                <a:rPr lang="pl-PL" sz="1300" b="1" dirty="0"/>
                <a:t>100</a:t>
              </a:r>
              <a:r>
                <a:rPr lang="pl-PL" sz="1300" dirty="0"/>
                <a:t> </a:t>
              </a:r>
              <a:r>
                <a:rPr lang="pl-PL" sz="1300" dirty="0" smtClean="0"/>
                <a:t>tys. </a:t>
              </a:r>
              <a:r>
                <a:rPr lang="pl-PL" sz="1300" dirty="0"/>
                <a:t>do </a:t>
              </a:r>
              <a:r>
                <a:rPr lang="pl-PL" sz="1300" b="1" dirty="0" smtClean="0"/>
                <a:t>3</a:t>
              </a:r>
              <a:r>
                <a:rPr lang="pl-PL" sz="1300" dirty="0" smtClean="0"/>
                <a:t> mln dla jednego beneficjenta</a:t>
              </a:r>
            </a:p>
            <a:p>
              <a:pPr indent="88900" defTabSz="176213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dirty="0" smtClean="0"/>
                <a:t>(do </a:t>
              </a:r>
              <a:r>
                <a:rPr lang="pl-PL" sz="1300" b="1" dirty="0" smtClean="0"/>
                <a:t>15</a:t>
              </a:r>
              <a:r>
                <a:rPr lang="pl-PL" sz="1300" dirty="0" smtClean="0"/>
                <a:t> </a:t>
              </a:r>
              <a:r>
                <a:rPr lang="pl-PL" sz="1300" dirty="0"/>
                <a:t>mln </a:t>
              </a:r>
              <a:r>
                <a:rPr lang="pl-PL" sz="1300" dirty="0" smtClean="0"/>
                <a:t>zł  dla związków  grup/zrzeszeń organizacji   </a:t>
              </a:r>
              <a:r>
                <a:rPr lang="pl-PL" sz="1300" dirty="0" err="1" smtClean="0"/>
                <a:t>prod</a:t>
              </a:r>
              <a:r>
                <a:rPr lang="pl-PL" sz="1300" dirty="0" smtClean="0"/>
                <a:t>.)</a:t>
              </a:r>
              <a:endParaRPr lang="pl-PL" sz="1300" dirty="0"/>
            </a:p>
            <a:p>
              <a:pPr marL="88900" indent="-88900" defTabSz="1878013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 smtClean="0"/>
                <a:t>od </a:t>
              </a:r>
              <a:r>
                <a:rPr lang="pl-PL" sz="1300" b="1" dirty="0" smtClean="0"/>
                <a:t>10</a:t>
              </a:r>
              <a:r>
                <a:rPr lang="pl-PL" sz="1300" dirty="0" smtClean="0"/>
                <a:t> do </a:t>
              </a:r>
              <a:r>
                <a:rPr lang="pl-PL" sz="1300" b="1" dirty="0" smtClean="0"/>
                <a:t>100</a:t>
              </a:r>
              <a:r>
                <a:rPr lang="pl-PL" sz="1300" dirty="0" smtClean="0"/>
                <a:t> tys. zł </a:t>
              </a:r>
              <a:r>
                <a:rPr lang="pl-PL" sz="1300" dirty="0"/>
                <a:t>dla </a:t>
              </a:r>
              <a:r>
                <a:rPr lang="pl-PL" sz="1300" dirty="0" smtClean="0"/>
                <a:t>rolników</a:t>
              </a:r>
              <a:endParaRPr lang="pl-PL" sz="1300" dirty="0"/>
            </a:p>
          </p:txBody>
        </p:sp>
      </p:grpSp>
      <p:sp>
        <p:nvSpPr>
          <p:cNvPr id="26" name="pole tekstowe 25"/>
          <p:cNvSpPr txBox="1"/>
          <p:nvPr/>
        </p:nvSpPr>
        <p:spPr>
          <a:xfrm>
            <a:off x="266359" y="1478777"/>
            <a:ext cx="3960440" cy="1615827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just">
              <a:spcBef>
                <a:spcPts val="0"/>
              </a:spcBef>
              <a:defRPr/>
            </a:pPr>
            <a:r>
              <a:rPr lang="pl-PL" sz="1500" b="1" dirty="0" smtClean="0">
                <a:latin typeface="+mj-lt"/>
              </a:rPr>
              <a:t>Beneficjenci</a:t>
            </a:r>
          </a:p>
          <a:p>
            <a:pPr marL="176213" indent="-176213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osoba fizyczna, osoba prawna lub jednostka organizacyjna nieposiadająca osobowości prawnej:</a:t>
            </a:r>
          </a:p>
          <a:p>
            <a:pPr marL="176213" indent="-176213">
              <a:buFont typeface="Calibri" pitchFamily="34" charset="0"/>
              <a:buChar char="–"/>
              <a:defRPr/>
            </a:pPr>
            <a:r>
              <a:rPr lang="pl-PL" sz="1500" dirty="0" smtClean="0">
                <a:latin typeface="+mj-lt"/>
              </a:rPr>
              <a:t>zarejestrowana działalność w zakresie przetwórstwa lub wprowadzania do obrotu produktów rolnych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3556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3557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3558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 dirty="0" smtClean="0">
              <a:latin typeface="Calibri" pitchFamily="34" charset="0"/>
            </a:endParaRPr>
          </a:p>
          <a:p>
            <a:endParaRPr lang="pl-PL" altLang="pl-PL" sz="2800" b="1" dirty="0">
              <a:latin typeface="Calibri" pitchFamily="34" charset="0"/>
            </a:endParaRPr>
          </a:p>
        </p:txBody>
      </p:sp>
      <p:sp>
        <p:nvSpPr>
          <p:cNvPr id="23559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Inwestycje w środki trwałe</a:t>
            </a:r>
            <a:endParaRPr lang="en-GB" sz="32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3561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3562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9227" name="Rectangle 3"/>
          <p:cNvSpPr>
            <a:spLocks/>
          </p:cNvSpPr>
          <p:nvPr/>
        </p:nvSpPr>
        <p:spPr bwMode="auto">
          <a:xfrm>
            <a:off x="152912" y="829949"/>
            <a:ext cx="8642350" cy="510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Inwestycje w przetwórstwo/marketing i rozwój produktów rolnych </a:t>
            </a:r>
            <a:br>
              <a:rPr lang="pl-PL" b="1" dirty="0" smtClean="0">
                <a:solidFill>
                  <a:srgbClr val="0070C0"/>
                </a:solidFill>
                <a:latin typeface="+mj-lt"/>
              </a:rPr>
            </a:br>
            <a:r>
              <a:rPr lang="pl-PL" b="1" dirty="0" smtClean="0">
                <a:solidFill>
                  <a:srgbClr val="0070C0"/>
                </a:solidFill>
                <a:latin typeface="+mj-lt"/>
              </a:rPr>
              <a:t>(Przetwórstwo i marketing produktów rolnych)</a:t>
            </a:r>
            <a:r>
              <a:rPr lang="pl-PL" b="1" dirty="0" smtClean="0">
                <a:latin typeface="+mj-lt"/>
              </a:rPr>
              <a:t> </a:t>
            </a:r>
            <a:endParaRPr lang="pl-PL" b="1" dirty="0">
              <a:latin typeface="+mj-lt"/>
            </a:endParaRPr>
          </a:p>
          <a:p>
            <a:pPr algn="just">
              <a:defRPr/>
            </a:pPr>
            <a:endParaRPr lang="pl-PL" sz="1500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  <a:defRPr/>
            </a:pPr>
            <a:endParaRPr lang="pl-PL" sz="1500" dirty="0" smtClean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3567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3569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sp>
        <p:nvSpPr>
          <p:cNvPr id="26" name="pole tekstowe 25"/>
          <p:cNvSpPr txBox="1"/>
          <p:nvPr/>
        </p:nvSpPr>
        <p:spPr>
          <a:xfrm>
            <a:off x="251520" y="1484784"/>
            <a:ext cx="8640960" cy="430887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t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defRPr/>
            </a:pPr>
            <a:r>
              <a:rPr lang="pl-PL" sz="1500" b="1" dirty="0" smtClean="0">
                <a:latin typeface="+mj-lt"/>
              </a:rPr>
              <a:t>Warunki</a:t>
            </a:r>
          </a:p>
          <a:p>
            <a:pPr marL="176213" indent="-176213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szczegółowy wykaz rodzajów działalności objętych pomocą zostanie określony w przepisach krajowych</a:t>
            </a:r>
          </a:p>
          <a:p>
            <a:pPr marL="176213" indent="-176213" algn="just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inwestycje w sektorach przetwórstwa: </a:t>
            </a:r>
          </a:p>
          <a:p>
            <a:pPr marL="176213" indent="-176213" algn="just">
              <a:spcBef>
                <a:spcPts val="0"/>
              </a:spcBef>
              <a:buFont typeface="Arial" pitchFamily="34" charset="0"/>
              <a:buChar char="•"/>
              <a:defRPr/>
            </a:pPr>
            <a:endParaRPr lang="pl-PL" sz="1500" dirty="0" smtClean="0">
              <a:latin typeface="+mj-lt"/>
            </a:endParaRPr>
          </a:p>
          <a:p>
            <a:pPr marL="176213" indent="-176213" algn="just">
              <a:spcBef>
                <a:spcPts val="0"/>
              </a:spcBef>
              <a:buFont typeface="Arial" pitchFamily="34" charset="0"/>
              <a:buChar char="•"/>
              <a:defRPr/>
            </a:pPr>
            <a:endParaRPr lang="pl-PL" sz="1500" dirty="0" smtClean="0">
              <a:latin typeface="+mj-lt"/>
            </a:endParaRPr>
          </a:p>
          <a:p>
            <a:pPr marL="176213" indent="-176213" algn="just">
              <a:spcBef>
                <a:spcPts val="0"/>
              </a:spcBef>
              <a:buFont typeface="Arial" pitchFamily="34" charset="0"/>
              <a:buChar char="•"/>
              <a:defRPr/>
            </a:pPr>
            <a:endParaRPr lang="pl-PL" sz="1500" dirty="0" smtClean="0">
              <a:latin typeface="+mj-lt"/>
            </a:endParaRPr>
          </a:p>
          <a:p>
            <a:pPr marL="176213" indent="-176213" algn="just">
              <a:spcBef>
                <a:spcPts val="0"/>
              </a:spcBef>
              <a:defRPr/>
            </a:pPr>
            <a:endParaRPr lang="pl-PL" sz="1500" dirty="0" smtClean="0">
              <a:latin typeface="+mj-lt"/>
            </a:endParaRPr>
          </a:p>
          <a:p>
            <a:pPr marL="176213" indent="-176213">
              <a:spcBef>
                <a:spcPts val="1000"/>
              </a:spcBef>
              <a:spcAft>
                <a:spcPts val="3000"/>
              </a:spcAft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operacje dotyczące sprzedaży 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hurtowej produktów rolnych: </a:t>
            </a:r>
            <a:endParaRPr lang="pl-PL" sz="1400" dirty="0" smtClean="0">
              <a:latin typeface="+mj-lt"/>
            </a:endParaRPr>
          </a:p>
          <a:p>
            <a:pPr marL="176213" indent="-176213">
              <a:spcBef>
                <a:spcPts val="110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wsparcie </a:t>
            </a:r>
            <a:r>
              <a:rPr lang="pl-PL" sz="1500" b="1" u="sng" dirty="0" smtClean="0">
                <a:latin typeface="+mj-lt"/>
              </a:rPr>
              <a:t>nie</a:t>
            </a:r>
            <a:r>
              <a:rPr lang="pl-PL" sz="1500" dirty="0" smtClean="0">
                <a:latin typeface="+mj-lt"/>
              </a:rPr>
              <a:t> może dotyczyć budowy nowych zakładów</a:t>
            </a:r>
            <a:r>
              <a:rPr lang="pl-PL" sz="1500" u="sng" dirty="0" smtClean="0">
                <a:latin typeface="+mj-lt"/>
              </a:rPr>
              <a:t/>
            </a:r>
            <a:br>
              <a:rPr lang="pl-PL" sz="1500" u="sng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w sektorach przetwórstwa i wprowadzania do obrotu</a:t>
            </a:r>
          </a:p>
          <a:p>
            <a:pPr marL="176213" indent="-176213">
              <a:spcBef>
                <a:spcPts val="1800"/>
              </a:spcBef>
              <a:buFont typeface="Arial" pitchFamily="34" charset="0"/>
              <a:buChar char="•"/>
              <a:defRPr/>
            </a:pPr>
            <a:endParaRPr lang="pl-PL" sz="1500" dirty="0" smtClean="0">
              <a:latin typeface="+mj-lt"/>
            </a:endParaRPr>
          </a:p>
          <a:p>
            <a:pPr marL="176213" indent="-176213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operacje nie mogą dotyczyć sprzedaży detalicznej </a:t>
            </a:r>
          </a:p>
        </p:txBody>
      </p:sp>
      <p:sp>
        <p:nvSpPr>
          <p:cNvPr id="20" name="Prostokąt zaokrąglony 19"/>
          <p:cNvSpPr/>
          <p:nvPr/>
        </p:nvSpPr>
        <p:spPr bwMode="auto">
          <a:xfrm>
            <a:off x="3578290" y="2066488"/>
            <a:ext cx="5386197" cy="1296144"/>
          </a:xfrm>
          <a:prstGeom prst="roundRect">
            <a:avLst/>
          </a:prstGeom>
          <a:solidFill>
            <a:srgbClr val="006400">
              <a:alpha val="91000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72000" tIns="0" rIns="0" bIns="0"/>
          <a:lstStyle/>
          <a:p>
            <a:pPr marL="176213" lvl="1" indent="-176213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b="1" dirty="0" smtClean="0">
                <a:solidFill>
                  <a:schemeClr val="bg1"/>
                </a:solidFill>
              </a:rPr>
              <a:t>mleka, mięsa </a:t>
            </a:r>
            <a:r>
              <a:rPr lang="pl-PL" sz="1300" dirty="0" smtClean="0">
                <a:solidFill>
                  <a:schemeClr val="bg1"/>
                </a:solidFill>
              </a:rPr>
              <a:t>(bez uboju o dużej skali)</a:t>
            </a:r>
          </a:p>
          <a:p>
            <a:pPr marL="176213" lvl="1" indent="-176213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b="1" dirty="0" smtClean="0">
                <a:solidFill>
                  <a:schemeClr val="bg1"/>
                </a:solidFill>
              </a:rPr>
              <a:t>owoców i warzyw </a:t>
            </a:r>
            <a:r>
              <a:rPr lang="pl-PL" sz="1300" dirty="0" smtClean="0">
                <a:solidFill>
                  <a:schemeClr val="bg1"/>
                </a:solidFill>
              </a:rPr>
              <a:t>(bez </a:t>
            </a:r>
            <a:r>
              <a:rPr lang="pl-PL" sz="1300" dirty="0" err="1" smtClean="0">
                <a:solidFill>
                  <a:schemeClr val="bg1"/>
                </a:solidFill>
              </a:rPr>
              <a:t>prod</a:t>
            </a:r>
            <a:r>
              <a:rPr lang="pl-PL" sz="1300" dirty="0" smtClean="0">
                <a:solidFill>
                  <a:schemeClr val="bg1"/>
                </a:solidFill>
              </a:rPr>
              <a:t>. napojów </a:t>
            </a:r>
            <a:r>
              <a:rPr lang="pl-PL" sz="1300" dirty="0" err="1" smtClean="0">
                <a:solidFill>
                  <a:schemeClr val="bg1"/>
                </a:solidFill>
              </a:rPr>
              <a:t>winopodobnych</a:t>
            </a:r>
            <a:r>
              <a:rPr lang="pl-PL" sz="1300" dirty="0" smtClean="0">
                <a:solidFill>
                  <a:schemeClr val="bg1"/>
                </a:solidFill>
              </a:rPr>
              <a:t> i </a:t>
            </a:r>
            <a:r>
              <a:rPr lang="pl-PL" sz="1300" dirty="0" err="1" smtClean="0">
                <a:solidFill>
                  <a:schemeClr val="bg1"/>
                </a:solidFill>
              </a:rPr>
              <a:t>winopochodnych</a:t>
            </a:r>
            <a:r>
              <a:rPr lang="pl-PL" sz="1300" dirty="0" smtClean="0">
                <a:solidFill>
                  <a:schemeClr val="bg1"/>
                </a:solidFill>
              </a:rPr>
              <a:t>)</a:t>
            </a:r>
          </a:p>
          <a:p>
            <a:pPr marL="176213" lvl="1" indent="-176213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b="1" dirty="0" smtClean="0">
                <a:solidFill>
                  <a:schemeClr val="bg1"/>
                </a:solidFill>
              </a:rPr>
              <a:t>zbóż</a:t>
            </a:r>
            <a:r>
              <a:rPr lang="pl-PL" sz="1300" dirty="0" smtClean="0">
                <a:solidFill>
                  <a:schemeClr val="bg1"/>
                </a:solidFill>
              </a:rPr>
              <a:t>  (bez produkcji słodu)</a:t>
            </a:r>
          </a:p>
          <a:p>
            <a:pPr marL="176213" lvl="1" indent="-176213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b="1" dirty="0" smtClean="0">
                <a:solidFill>
                  <a:schemeClr val="bg1"/>
                </a:solidFill>
              </a:rPr>
              <a:t>ziemniaków</a:t>
            </a:r>
            <a:r>
              <a:rPr lang="pl-PL" sz="1300" dirty="0" smtClean="0">
                <a:solidFill>
                  <a:schemeClr val="bg1"/>
                </a:solidFill>
              </a:rPr>
              <a:t>, </a:t>
            </a:r>
            <a:r>
              <a:rPr lang="pl-PL" sz="1300" b="1" dirty="0" smtClean="0">
                <a:solidFill>
                  <a:schemeClr val="bg1"/>
                </a:solidFill>
              </a:rPr>
              <a:t>jaj</a:t>
            </a:r>
            <a:r>
              <a:rPr lang="pl-PL" sz="1300" dirty="0" smtClean="0">
                <a:solidFill>
                  <a:schemeClr val="bg1"/>
                </a:solidFill>
              </a:rPr>
              <a:t>, </a:t>
            </a:r>
            <a:r>
              <a:rPr lang="pl-PL" sz="1300" b="1" dirty="0" smtClean="0">
                <a:solidFill>
                  <a:schemeClr val="bg1"/>
                </a:solidFill>
              </a:rPr>
              <a:t>miodu</a:t>
            </a:r>
            <a:r>
              <a:rPr lang="pl-PL" sz="1300" dirty="0" smtClean="0">
                <a:solidFill>
                  <a:schemeClr val="bg1"/>
                </a:solidFill>
              </a:rPr>
              <a:t>, </a:t>
            </a:r>
            <a:r>
              <a:rPr lang="pl-PL" sz="1300" b="1" dirty="0" smtClean="0">
                <a:solidFill>
                  <a:schemeClr val="bg1"/>
                </a:solidFill>
              </a:rPr>
              <a:t>lnu</a:t>
            </a:r>
            <a:r>
              <a:rPr lang="pl-PL" sz="1300" dirty="0" smtClean="0">
                <a:solidFill>
                  <a:schemeClr val="bg1"/>
                </a:solidFill>
              </a:rPr>
              <a:t> i </a:t>
            </a:r>
            <a:r>
              <a:rPr lang="pl-PL" sz="1300" b="1" dirty="0" smtClean="0">
                <a:solidFill>
                  <a:schemeClr val="bg1"/>
                </a:solidFill>
              </a:rPr>
              <a:t>konopi</a:t>
            </a:r>
            <a:r>
              <a:rPr lang="pl-PL" sz="1300" dirty="0" smtClean="0">
                <a:solidFill>
                  <a:schemeClr val="bg1"/>
                </a:solidFill>
              </a:rPr>
              <a:t>, </a:t>
            </a:r>
            <a:r>
              <a:rPr lang="pl-PL" sz="1300" b="1" dirty="0" smtClean="0">
                <a:solidFill>
                  <a:schemeClr val="bg1"/>
                </a:solidFill>
              </a:rPr>
              <a:t>roślin oleistych</a:t>
            </a:r>
            <a:r>
              <a:rPr lang="pl-PL" sz="1300" dirty="0" smtClean="0">
                <a:solidFill>
                  <a:schemeClr val="bg1"/>
                </a:solidFill>
              </a:rPr>
              <a:t>, </a:t>
            </a:r>
            <a:r>
              <a:rPr lang="pl-PL" sz="1300" b="1" dirty="0" smtClean="0">
                <a:solidFill>
                  <a:schemeClr val="bg1"/>
                </a:solidFill>
              </a:rPr>
              <a:t>wysokobiałkowych</a:t>
            </a:r>
          </a:p>
          <a:p>
            <a:pPr marL="176213" lvl="1" indent="-176213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dirty="0" smtClean="0">
                <a:solidFill>
                  <a:schemeClr val="bg1"/>
                </a:solidFill>
              </a:rPr>
              <a:t>przetwarzania produktów rolnych na cele </a:t>
            </a:r>
            <a:r>
              <a:rPr lang="pl-PL" sz="1300" b="1" dirty="0" smtClean="0">
                <a:solidFill>
                  <a:schemeClr val="bg1"/>
                </a:solidFill>
              </a:rPr>
              <a:t>energetyczne</a:t>
            </a:r>
          </a:p>
          <a:p>
            <a:pPr marL="176213" lvl="1" indent="-176213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dirty="0" smtClean="0">
                <a:solidFill>
                  <a:schemeClr val="bg1"/>
                </a:solidFill>
              </a:rPr>
              <a:t>usługowe </a:t>
            </a:r>
            <a:r>
              <a:rPr lang="pl-PL" sz="1300" b="1" dirty="0" smtClean="0">
                <a:solidFill>
                  <a:schemeClr val="bg1"/>
                </a:solidFill>
              </a:rPr>
              <a:t>zamrażanie</a:t>
            </a:r>
            <a:r>
              <a:rPr lang="pl-PL" sz="1300" dirty="0" smtClean="0">
                <a:solidFill>
                  <a:schemeClr val="bg1"/>
                </a:solidFill>
              </a:rPr>
              <a:t> wraz z </a:t>
            </a:r>
            <a:r>
              <a:rPr lang="pl-PL" sz="1300" b="1" dirty="0" smtClean="0">
                <a:solidFill>
                  <a:schemeClr val="bg1"/>
                </a:solidFill>
              </a:rPr>
              <a:t>przechowywaniem</a:t>
            </a:r>
            <a:r>
              <a:rPr lang="pl-PL" sz="1300" dirty="0" smtClean="0">
                <a:solidFill>
                  <a:schemeClr val="bg1"/>
                </a:solidFill>
              </a:rPr>
              <a:t> produktów rolnych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29" name="Prostokąt zaokrąglony 28"/>
          <p:cNvSpPr/>
          <p:nvPr/>
        </p:nvSpPr>
        <p:spPr bwMode="auto">
          <a:xfrm>
            <a:off x="5068184" y="3374312"/>
            <a:ext cx="3896304" cy="1109464"/>
          </a:xfrm>
          <a:prstGeom prst="roundRect">
            <a:avLst/>
          </a:prstGeom>
          <a:solidFill>
            <a:srgbClr val="006400">
              <a:alpha val="91000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72000" tIns="0" rIns="0" bIns="0"/>
          <a:lstStyle/>
          <a:p>
            <a:pPr marL="180975" lvl="1" indent="-176213" algn="just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dirty="0" smtClean="0"/>
              <a:t>owoców i warzyw, kwiatów i roślin</a:t>
            </a:r>
          </a:p>
          <a:p>
            <a:pPr marL="180975" lvl="1" indent="-176213" algn="just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dirty="0" smtClean="0"/>
              <a:t>mleka i wyrobów mleczarskich</a:t>
            </a:r>
          </a:p>
          <a:p>
            <a:pPr marL="180975" lvl="1" indent="-176213" algn="just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dirty="0" smtClean="0"/>
              <a:t>mięsa i wyrobów z mięsa</a:t>
            </a:r>
          </a:p>
          <a:p>
            <a:pPr marL="180975" lvl="1" indent="-176213" algn="just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dirty="0" smtClean="0"/>
              <a:t>zboża, rzepaku, szyszek chmielowych </a:t>
            </a:r>
          </a:p>
          <a:p>
            <a:pPr marL="180975" lvl="1" indent="-176213" algn="just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dirty="0" smtClean="0"/>
              <a:t>materiału siewnego roślin rolniczych i warzywnych</a:t>
            </a:r>
            <a:endParaRPr lang="pl-PL" sz="1300" dirty="0">
              <a:solidFill>
                <a:schemeClr val="bg1"/>
              </a:solidFill>
            </a:endParaRPr>
          </a:p>
        </p:txBody>
      </p:sp>
      <p:sp>
        <p:nvSpPr>
          <p:cNvPr id="30" name="Prostokąt zaokrąglony 29"/>
          <p:cNvSpPr/>
          <p:nvPr/>
        </p:nvSpPr>
        <p:spPr bwMode="auto">
          <a:xfrm>
            <a:off x="6330180" y="4496331"/>
            <a:ext cx="2634307" cy="9039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72000" tIns="0" rIns="0" bIns="0"/>
          <a:lstStyle/>
          <a:p>
            <a:pPr marL="180975" lvl="1" indent="-176213" algn="just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dirty="0" smtClean="0"/>
              <a:t>mleka i wyrobów mleczarskich</a:t>
            </a:r>
          </a:p>
          <a:p>
            <a:pPr marL="180975" lvl="1" indent="-176213" algn="just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300" dirty="0" smtClean="0"/>
              <a:t>mięsa</a:t>
            </a:r>
          </a:p>
          <a:p>
            <a:pPr marL="180975" lvl="1" indent="-176213" algn="just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400" dirty="0" smtClean="0"/>
              <a:t>owoców i warzyw </a:t>
            </a:r>
          </a:p>
          <a:p>
            <a:pPr marL="180975" lvl="1" indent="-176213" algn="just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400" dirty="0" smtClean="0"/>
              <a:t>zbóż</a:t>
            </a:r>
            <a:endParaRPr lang="pl-PL" sz="1300" dirty="0" smtClean="0"/>
          </a:p>
          <a:p>
            <a:pPr marL="180975" lvl="1" indent="-176213" algn="just">
              <a:spcBef>
                <a:spcPts val="0"/>
              </a:spcBef>
              <a:defRPr/>
            </a:pPr>
            <a:endParaRPr lang="pl-PL" sz="1300" dirty="0">
              <a:solidFill>
                <a:schemeClr val="bg1"/>
              </a:solidFill>
            </a:endParaRPr>
          </a:p>
        </p:txBody>
      </p:sp>
      <p:sp>
        <p:nvSpPr>
          <p:cNvPr id="31" name="Prostokąt zaokrąglony 30"/>
          <p:cNvSpPr/>
          <p:nvPr/>
        </p:nvSpPr>
        <p:spPr bwMode="auto">
          <a:xfrm>
            <a:off x="514540" y="5014392"/>
            <a:ext cx="4392488" cy="288032"/>
          </a:xfrm>
          <a:prstGeom prst="roundRect">
            <a:avLst/>
          </a:prstGeom>
          <a:ln w="3175"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18000" tIns="18000" rIns="18000" bIns="18000" rtlCol="0" anchor="ctr"/>
          <a:lstStyle/>
          <a:p>
            <a:pPr algn="ctr"/>
            <a:r>
              <a:rPr lang="pl-PL" sz="1300" dirty="0" smtClean="0">
                <a:latin typeface="+mj-lt"/>
              </a:rPr>
              <a:t>nie dotyczy rolników rozpoczynających działalność gospodarczą </a:t>
            </a:r>
            <a:endParaRPr lang="pl-PL" sz="1300" b="1" i="1" dirty="0">
              <a:latin typeface="+mj-lt"/>
            </a:endParaRPr>
          </a:p>
        </p:txBody>
      </p:sp>
      <p:sp>
        <p:nvSpPr>
          <p:cNvPr id="35" name="Prostokąt zaokrąglony 34"/>
          <p:cNvSpPr/>
          <p:nvPr/>
        </p:nvSpPr>
        <p:spPr bwMode="auto">
          <a:xfrm>
            <a:off x="529188" y="5788303"/>
            <a:ext cx="4392488" cy="288032"/>
          </a:xfrm>
          <a:prstGeom prst="roundRect">
            <a:avLst/>
          </a:prstGeom>
          <a:ln w="3175"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18000" tIns="18000" rIns="18000" bIns="18000" rtlCol="0" anchor="ctr"/>
          <a:lstStyle/>
          <a:p>
            <a:pPr algn="ctr"/>
            <a:r>
              <a:rPr lang="pl-PL" sz="1300" dirty="0" smtClean="0">
                <a:latin typeface="+mj-lt"/>
              </a:rPr>
              <a:t>nie dotyczy rolników rozpoczynających działalność gospodarczą </a:t>
            </a:r>
            <a:endParaRPr lang="pl-PL" sz="1300" b="1" i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7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458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458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Podstawowe usługi i odnowa </a:t>
            </a:r>
            <a:r>
              <a:rPr lang="pl-PL" sz="24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miejscowości na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obszarach wiejskich</a:t>
            </a: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85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458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083" name="Rectangle 3"/>
          <p:cNvSpPr>
            <a:spLocks/>
          </p:cNvSpPr>
          <p:nvPr/>
        </p:nvSpPr>
        <p:spPr bwMode="auto">
          <a:xfrm>
            <a:off x="250825" y="919162"/>
            <a:ext cx="8642350" cy="51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Inwestycje w tworzenie, ulepszanie lub rozwijanie podstawowych usług lokalnych dla ludności wiejskiej, w tym rekreacji i kultury oraz powiązanej infrastruktury</a:t>
            </a:r>
          </a:p>
          <a:p>
            <a:pPr algn="just"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algn="just">
              <a:defRPr/>
            </a:pPr>
            <a:r>
              <a:rPr lang="pl-PL" sz="1500" dirty="0">
                <a:solidFill>
                  <a:srgbClr val="953735"/>
                </a:solidFill>
                <a:latin typeface="+mj-lt"/>
              </a:rPr>
              <a:t>ZAKRES</a:t>
            </a:r>
            <a:r>
              <a:rPr lang="pl-PL" sz="1500" i="1" dirty="0">
                <a:solidFill>
                  <a:srgbClr val="953735"/>
                </a:solidFill>
                <a:latin typeface="+mj-lt"/>
              </a:rPr>
              <a:t>: </a:t>
            </a:r>
            <a:r>
              <a:rPr lang="pl-PL" sz="1500" u="sng" dirty="0" smtClean="0">
                <a:solidFill>
                  <a:srgbClr val="953735"/>
                </a:solidFill>
                <a:latin typeface="+mj-lt"/>
              </a:rPr>
              <a:t>Targowiska</a:t>
            </a:r>
            <a:r>
              <a:rPr lang="pl-PL" sz="1500" dirty="0" smtClean="0">
                <a:solidFill>
                  <a:srgbClr val="953735"/>
                </a:solidFill>
                <a:latin typeface="+mj-lt"/>
              </a:rPr>
              <a:t> lub obiekty budowlane przeznaczone na cele promocji lokalnych produktów i usług</a:t>
            </a:r>
            <a:endParaRPr lang="pl-PL" sz="1500" dirty="0">
              <a:solidFill>
                <a:srgbClr val="953735"/>
              </a:solidFill>
              <a:latin typeface="+mj-lt"/>
            </a:endParaRPr>
          </a:p>
          <a:p>
            <a:pPr algn="just">
              <a:defRPr/>
            </a:pPr>
            <a:endParaRPr lang="pl-PL" sz="1200" i="1" dirty="0">
              <a:solidFill>
                <a:srgbClr val="953735"/>
              </a:solidFill>
              <a:latin typeface="+mj-lt"/>
            </a:endParaRPr>
          </a:p>
          <a:p>
            <a:pPr marL="342900" indent="-342900" algn="just">
              <a:defRPr/>
            </a:pPr>
            <a:r>
              <a:rPr lang="pl-PL" sz="1500" b="1" dirty="0">
                <a:latin typeface="+mj-lt"/>
              </a:rPr>
              <a:t>Beneficjenci</a:t>
            </a:r>
          </a:p>
          <a:p>
            <a:pPr marL="271463" indent="-180975" algn="just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gmina/związek gmin</a:t>
            </a:r>
          </a:p>
          <a:p>
            <a:pPr marL="271463" indent="-180975" algn="just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powiat/ związek </a:t>
            </a:r>
            <a:r>
              <a:rPr lang="pl-PL" sz="1500" dirty="0" smtClean="0">
                <a:latin typeface="+mj-lt"/>
              </a:rPr>
              <a:t>powiatów</a:t>
            </a:r>
            <a:endParaRPr lang="pl-PL" sz="1500" dirty="0">
              <a:solidFill>
                <a:srgbClr val="FF0000"/>
              </a:solidFill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endParaRPr lang="pl-PL" sz="1500" b="1" dirty="0" smtClean="0"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Warunki</a:t>
            </a: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500" dirty="0" smtClean="0">
                <a:latin typeface="+mj-lt"/>
              </a:rPr>
              <a:t>operacja</a:t>
            </a:r>
            <a:r>
              <a:rPr lang="pl-PL" sz="1500" b="1" dirty="0" smtClean="0">
                <a:latin typeface="+mj-lt"/>
              </a:rPr>
              <a:t>:</a:t>
            </a:r>
          </a:p>
          <a:p>
            <a:pPr marL="271463" indent="-180975" algn="just">
              <a:spcBef>
                <a:spcPts val="400"/>
              </a:spcBef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realizowana w miejscowości liczącej nie więcej niż 200 tys. mieszkańców</a:t>
            </a:r>
          </a:p>
          <a:p>
            <a:pPr marL="271463" indent="-180975" algn="just"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ogólnodostępna, niekomercyjna</a:t>
            </a:r>
          </a:p>
          <a:p>
            <a:pPr marL="271463" indent="-180975" algn="just"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spójna z dokumentem planistycznym gminy lub lokalną strategią rozwoju gminy, lub planem rozwoju miejscowości</a:t>
            </a:r>
          </a:p>
          <a:p>
            <a:pPr marL="342900" indent="-342900" algn="just">
              <a:buFont typeface="Arial" charset="0"/>
              <a:buChar char="•"/>
              <a:defRPr/>
            </a:pPr>
            <a:endParaRPr lang="pl-PL" sz="1500" dirty="0">
              <a:latin typeface="+mj-lt"/>
            </a:endParaRPr>
          </a:p>
          <a:p>
            <a:pPr marL="0" lvl="1" algn="just">
              <a:defRPr/>
            </a:pPr>
            <a:endParaRPr lang="pl-PL" sz="1500" i="1" dirty="0">
              <a:solidFill>
                <a:srgbClr val="C00000"/>
              </a:solidFill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altLang="pl-PL" sz="1500" b="1" dirty="0">
              <a:latin typeface="+mj-lt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4591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4593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572000" y="2132856"/>
            <a:ext cx="4320480" cy="864096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256028" y="250172"/>
              <a:ext cx="7674454" cy="58487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200" b="1" dirty="0"/>
                <a:t>WYSOKOŚĆ WSPARCIA:</a:t>
              </a:r>
              <a:endParaRPr lang="pl-PL" sz="12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200" dirty="0"/>
                <a:t>- </a:t>
              </a:r>
              <a:r>
                <a:rPr lang="pl-PL" sz="1200" dirty="0">
                  <a:solidFill>
                    <a:schemeClr val="bg1"/>
                  </a:solidFill>
                </a:rPr>
                <a:t>do</a:t>
              </a:r>
              <a:r>
                <a:rPr lang="pl-PL" sz="1200" b="1" dirty="0">
                  <a:solidFill>
                    <a:schemeClr val="bg1"/>
                  </a:solidFill>
                </a:rPr>
                <a:t> 1 </a:t>
              </a:r>
              <a:r>
                <a:rPr lang="pl-PL" sz="1200" dirty="0">
                  <a:solidFill>
                    <a:schemeClr val="bg1"/>
                  </a:solidFill>
                </a:rPr>
                <a:t>mln zł. zł </a:t>
              </a:r>
              <a:r>
                <a:rPr lang="pl-PL" sz="1200" dirty="0"/>
                <a:t>/beneficjenta/okres realizacji PROW 2014-2020</a:t>
              </a:r>
            </a:p>
          </p:txBody>
        </p:sp>
      </p:grpSp>
      <p:grpSp>
        <p:nvGrpSpPr>
          <p:cNvPr id="5" name="Grupa 11"/>
          <p:cNvGrpSpPr>
            <a:grpSpLocks/>
          </p:cNvGrpSpPr>
          <p:nvPr/>
        </p:nvGrpSpPr>
        <p:grpSpPr bwMode="auto">
          <a:xfrm>
            <a:off x="5148064" y="4869160"/>
            <a:ext cx="3744416" cy="1224137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7" name="Prostokąt zaokrąglony 26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Prostokąt 27"/>
            <p:cNvSpPr/>
            <p:nvPr/>
          </p:nvSpPr>
          <p:spPr>
            <a:xfrm>
              <a:off x="369424" y="212033"/>
              <a:ext cx="7388487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 smtClean="0"/>
                <a:t>BUDŻET:   </a:t>
              </a:r>
              <a:r>
                <a:rPr lang="pl-PL" sz="1600" b="1" dirty="0" smtClean="0">
                  <a:solidFill>
                    <a:schemeClr val="bg1"/>
                  </a:solidFill>
                </a:rPr>
                <a:t>75 </a:t>
              </a:r>
              <a:r>
                <a:rPr lang="pl-PL" sz="1600" dirty="0" smtClean="0">
                  <a:solidFill>
                    <a:schemeClr val="bg1"/>
                  </a:solidFill>
                </a:rPr>
                <a:t>mln </a:t>
              </a:r>
              <a:r>
                <a:rPr lang="pl-PL" sz="1600" dirty="0">
                  <a:solidFill>
                    <a:schemeClr val="bg1"/>
                  </a:solidFill>
                </a:rPr>
                <a:t>euro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>
                  <a:solidFill>
                    <a:schemeClr val="bg1"/>
                  </a:solidFill>
                </a:rPr>
                <a:t>Planowana liczba beneficjentów:  </a:t>
              </a:r>
              <a:r>
                <a:rPr lang="pl-PL" sz="1600" b="1" dirty="0" smtClean="0">
                  <a:solidFill>
                    <a:schemeClr val="bg1"/>
                  </a:solidFill>
                </a:rPr>
                <a:t>190</a:t>
              </a:r>
              <a:endParaRPr lang="pl-PL" sz="1600" b="1" dirty="0">
                <a:solidFill>
                  <a:schemeClr val="bg1"/>
                </a:solidFill>
              </a:endParaRP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 smtClean="0">
                  <a:solidFill>
                    <a:schemeClr val="bg1"/>
                  </a:solidFill>
                </a:rPr>
                <a:t>Wkład EFRROW: </a:t>
              </a:r>
              <a:r>
                <a:rPr lang="pl-PL" sz="1600" b="1" dirty="0">
                  <a:solidFill>
                    <a:schemeClr val="bg1"/>
                  </a:solidFill>
                </a:rPr>
                <a:t>do 63,63 </a:t>
              </a:r>
              <a:r>
                <a:rPr lang="pl-PL" sz="1600" b="1" dirty="0" smtClean="0">
                  <a:solidFill>
                    <a:schemeClr val="bg1"/>
                  </a:solidFill>
                </a:rPr>
                <a:t>%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b="1" dirty="0" smtClean="0">
                  <a:solidFill>
                    <a:schemeClr val="bg1"/>
                  </a:solidFill>
                </a:rPr>
                <a:t>Wkład beneficjenta : min. 36,37%</a:t>
              </a:r>
              <a:endParaRPr lang="pl-PL" sz="16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5603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5604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5605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5606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5607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Tworzenie grup i organizacji producentów</a:t>
            </a:r>
            <a:endParaRPr lang="en-GB" sz="32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25609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5610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25611" name="Rectangle 3"/>
          <p:cNvSpPr>
            <a:spLocks/>
          </p:cNvSpPr>
          <p:nvPr/>
        </p:nvSpPr>
        <p:spPr bwMode="auto">
          <a:xfrm>
            <a:off x="251520" y="836712"/>
            <a:ext cx="8642350" cy="531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b="1" dirty="0" smtClean="0">
                <a:solidFill>
                  <a:srgbClr val="0070C0"/>
                </a:solidFill>
                <a:latin typeface="+mj-lt"/>
              </a:rPr>
              <a:t>Tworzenie grup i organizacji producentów w sektorze rolnym i leśnym</a:t>
            </a:r>
          </a:p>
          <a:p>
            <a:pPr marL="342900" indent="-342900" algn="just">
              <a:spcBef>
                <a:spcPts val="600"/>
              </a:spcBef>
            </a:pPr>
            <a:r>
              <a:rPr lang="pl-PL" altLang="pl-PL" sz="1500" b="1" dirty="0" smtClean="0">
                <a:latin typeface="+mj-lt"/>
              </a:rPr>
              <a:t>Beneficjenci </a:t>
            </a:r>
            <a:endParaRPr lang="pl-PL" altLang="pl-PL" sz="1500" b="1" dirty="0">
              <a:latin typeface="+mj-lt"/>
            </a:endParaRPr>
          </a:p>
          <a:p>
            <a:pPr marL="265113" indent="-176213">
              <a:buFont typeface="Arial" charset="0"/>
              <a:buChar char="•"/>
            </a:pPr>
            <a:r>
              <a:rPr lang="pl-PL" altLang="pl-PL" sz="1500" dirty="0">
                <a:latin typeface="+mj-lt"/>
              </a:rPr>
              <a:t>grupy </a:t>
            </a:r>
            <a:r>
              <a:rPr lang="pl-PL" altLang="pl-PL" sz="1500" dirty="0" smtClean="0">
                <a:latin typeface="+mj-lt"/>
              </a:rPr>
              <a:t>i organizacje producentów </a:t>
            </a:r>
            <a:r>
              <a:rPr lang="pl-PL" altLang="pl-PL" sz="1500" dirty="0">
                <a:latin typeface="+mj-lt"/>
              </a:rPr>
              <a:t>rolnych </a:t>
            </a:r>
            <a:r>
              <a:rPr lang="pl-PL" altLang="pl-PL" sz="1500" dirty="0" smtClean="0">
                <a:latin typeface="+mj-lt"/>
              </a:rPr>
              <a:t/>
            </a:r>
            <a:br>
              <a:rPr lang="pl-PL" altLang="pl-PL" sz="1500" dirty="0" smtClean="0">
                <a:latin typeface="+mj-lt"/>
              </a:rPr>
            </a:br>
            <a:r>
              <a:rPr lang="pl-PL" altLang="pl-PL" sz="1500" dirty="0" smtClean="0">
                <a:latin typeface="+mj-lt"/>
              </a:rPr>
              <a:t>(</a:t>
            </a:r>
            <a:r>
              <a:rPr lang="pl-PL" altLang="pl-PL" sz="1500" dirty="0">
                <a:latin typeface="+mj-lt"/>
              </a:rPr>
              <a:t>utworzone </a:t>
            </a:r>
            <a:r>
              <a:rPr lang="pl-PL" altLang="pl-PL" sz="1500" dirty="0" smtClean="0">
                <a:latin typeface="+mj-lt"/>
              </a:rPr>
              <a:t>po </a:t>
            </a:r>
            <a:r>
              <a:rPr lang="pl-PL" altLang="pl-PL" sz="1500" dirty="0">
                <a:latin typeface="+mj-lt"/>
              </a:rPr>
              <a:t>1 stycznia 2014 roku</a:t>
            </a:r>
            <a:r>
              <a:rPr lang="pl-PL" altLang="pl-PL" sz="1500" dirty="0" smtClean="0">
                <a:latin typeface="+mj-lt"/>
              </a:rPr>
              <a:t>) </a:t>
            </a:r>
          </a:p>
          <a:p>
            <a:pPr marL="265113" indent="-176213">
              <a:spcBef>
                <a:spcPts val="300"/>
              </a:spcBef>
              <a:buFont typeface="Symbol" pitchFamily="18" charset="2"/>
              <a:buChar char="-"/>
            </a:pPr>
            <a:r>
              <a:rPr lang="pl-PL" altLang="pl-PL" sz="1500" dirty="0" smtClean="0">
                <a:latin typeface="+mj-lt"/>
              </a:rPr>
              <a:t>działające jako przedsiębiorcy, składające się </a:t>
            </a:r>
            <a:br>
              <a:rPr lang="pl-PL" altLang="pl-PL" sz="1500" dirty="0" smtClean="0">
                <a:latin typeface="+mj-lt"/>
              </a:rPr>
            </a:br>
            <a:r>
              <a:rPr lang="pl-PL" altLang="pl-PL" sz="1500" dirty="0" smtClean="0">
                <a:latin typeface="+mj-lt"/>
              </a:rPr>
              <a:t>z osób fizycznych, a w przypadku organizacji </a:t>
            </a:r>
            <a:br>
              <a:rPr lang="pl-PL" altLang="pl-PL" sz="1500" dirty="0" smtClean="0">
                <a:latin typeface="+mj-lt"/>
              </a:rPr>
            </a:br>
            <a:r>
              <a:rPr lang="pl-PL" altLang="pl-PL" sz="1500" dirty="0" smtClean="0">
                <a:latin typeface="+mj-lt"/>
              </a:rPr>
              <a:t>również osób prawnych i</a:t>
            </a:r>
          </a:p>
          <a:p>
            <a:pPr marL="265113" indent="-176213">
              <a:spcBef>
                <a:spcPts val="300"/>
              </a:spcBef>
              <a:buFont typeface="Symbol" pitchFamily="18" charset="2"/>
              <a:buChar char="-"/>
            </a:pPr>
            <a:r>
              <a:rPr lang="pl-PL" altLang="pl-PL" sz="1500" dirty="0" smtClean="0">
                <a:latin typeface="+mj-lt"/>
              </a:rPr>
              <a:t>działające jako mikro-, małe lub średnie przedsiębiorstwo</a:t>
            </a:r>
          </a:p>
          <a:p>
            <a:pPr>
              <a:spcBef>
                <a:spcPts val="600"/>
              </a:spcBef>
            </a:pPr>
            <a:r>
              <a:rPr lang="pl-PL" sz="1500" b="1" dirty="0" smtClean="0">
                <a:latin typeface="+mj-lt"/>
              </a:rPr>
              <a:t>Warunki</a:t>
            </a:r>
          </a:p>
          <a:p>
            <a:pPr>
              <a:spcBef>
                <a:spcPts val="0"/>
              </a:spcBef>
            </a:pPr>
            <a:r>
              <a:rPr lang="pl-PL" sz="1500" dirty="0" smtClean="0">
                <a:latin typeface="+mj-lt"/>
              </a:rPr>
              <a:t>O wsparcie ubiegać się może:</a:t>
            </a:r>
          </a:p>
          <a:p>
            <a:pPr marL="354013" lvl="0" indent="-176213">
              <a:spcBef>
                <a:spcPts val="1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grupa/organizacja łączy producentów jednego produktu lub grupy produktów, którzy </a:t>
            </a:r>
            <a:r>
              <a:rPr lang="pl-PL" sz="1500" b="1" u="sng" dirty="0" smtClean="0">
                <a:latin typeface="+mj-lt"/>
              </a:rPr>
              <a:t>nie</a:t>
            </a:r>
            <a:r>
              <a:rPr lang="pl-PL" sz="1500" dirty="0" smtClean="0">
                <a:latin typeface="+mj-lt"/>
              </a:rPr>
              <a:t> byli </a:t>
            </a:r>
            <a:r>
              <a:rPr lang="pl-PL" sz="1500" b="1" u="sng" dirty="0" smtClean="0">
                <a:latin typeface="+mj-lt"/>
              </a:rPr>
              <a:t>członkami</a:t>
            </a:r>
            <a:r>
              <a:rPr lang="pl-PL" sz="1500" dirty="0" smtClean="0">
                <a:latin typeface="+mj-lt"/>
              </a:rPr>
              <a:t>:</a:t>
            </a:r>
          </a:p>
          <a:p>
            <a:pPr marL="358775" lvl="1" indent="3175">
              <a:spcBef>
                <a:spcPts val="0"/>
              </a:spcBef>
              <a:spcAft>
                <a:spcPts val="500"/>
              </a:spcAft>
            </a:pPr>
            <a:r>
              <a:rPr lang="pl-PL" sz="1500" dirty="0" smtClean="0">
                <a:latin typeface="+mj-lt"/>
              </a:rPr>
              <a:t>grupy producentów  /  wstępnie uznanej grupy producentów  /  organizacji </a:t>
            </a:r>
          </a:p>
          <a:p>
            <a:pPr marL="358775" lvl="1" indent="3175">
              <a:spcBef>
                <a:spcPts val="0"/>
              </a:spcBef>
              <a:spcAft>
                <a:spcPts val="300"/>
              </a:spcAft>
            </a:pPr>
            <a:r>
              <a:rPr lang="pl-PL" sz="1500" dirty="0" smtClean="0">
                <a:latin typeface="+mj-lt"/>
              </a:rPr>
              <a:t>utworzonej ze względu na ten sam produkt lub grupę produktów, której przyznano pomoc na rozpoczęcie działalności ze środków Unii Europejskiej po dniu 1 maja 2004 r.</a:t>
            </a:r>
          </a:p>
          <a:p>
            <a:pPr marL="354013" indent="-176213">
              <a:spcBef>
                <a:spcPts val="600"/>
              </a:spcBef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ww. podmioty powinny przedłożyć biznesplan i zadeklarować jego realizację w trakcie trwania 5-letniego okresu wsparcia</a:t>
            </a:r>
          </a:p>
          <a:p>
            <a:pPr marL="354013" indent="-176213">
              <a:spcBef>
                <a:spcPts val="600"/>
              </a:spcBef>
            </a:pPr>
            <a:r>
              <a:rPr lang="pl-PL" sz="1500" dirty="0" smtClean="0">
                <a:latin typeface="+mj-lt"/>
              </a:rPr>
              <a:t> Wsparcia </a:t>
            </a:r>
            <a:r>
              <a:rPr lang="pl-PL" sz="1500" b="1" u="sng" dirty="0" smtClean="0">
                <a:latin typeface="+mj-lt"/>
              </a:rPr>
              <a:t>nie </a:t>
            </a:r>
            <a:r>
              <a:rPr lang="pl-PL" sz="1500" dirty="0" smtClean="0">
                <a:latin typeface="+mj-lt"/>
              </a:rPr>
              <a:t>przewiduje się na tworzenie grup i organizacji producentów w kategorii produktu</a:t>
            </a:r>
          </a:p>
          <a:p>
            <a:pPr marL="354013" lvl="0" indent="-176213">
              <a:spcBef>
                <a:spcPts val="600"/>
              </a:spcBef>
              <a:spcAft>
                <a:spcPts val="0"/>
              </a:spcAft>
            </a:pPr>
            <a:r>
              <a:rPr lang="pl-PL" sz="1500" dirty="0" smtClean="0">
                <a:latin typeface="+mj-lt"/>
              </a:rPr>
              <a:t>	drób żywy (bez względu na wiek), mięso lub jadalne 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podroby drobiowe  (świeże, chłodzone, mrożone)</a:t>
            </a:r>
          </a:p>
          <a:p>
            <a:pPr marL="265113" indent="-176213">
              <a:spcBef>
                <a:spcPts val="600"/>
              </a:spcBef>
              <a:buFont typeface="Symbol" pitchFamily="18" charset="2"/>
              <a:buChar char="-"/>
            </a:pPr>
            <a:endParaRPr lang="pl-PL" altLang="pl-PL" sz="1500" dirty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5615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5617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sp>
        <p:nvSpPr>
          <p:cNvPr id="26" name="Prostokąt zaokrąglony 25"/>
          <p:cNvSpPr/>
          <p:nvPr/>
        </p:nvSpPr>
        <p:spPr bwMode="auto">
          <a:xfrm>
            <a:off x="5305716" y="5417731"/>
            <a:ext cx="3600400" cy="720080"/>
          </a:xfrm>
          <a:prstGeom prst="roundRect">
            <a:avLst/>
          </a:prstGeom>
          <a:solidFill>
            <a:srgbClr val="0064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pl-PL" sz="1600" dirty="0" smtClean="0"/>
              <a:t>BUDŻET:    </a:t>
            </a:r>
            <a:r>
              <a:rPr lang="pl-PL" sz="1600" b="1" dirty="0" smtClean="0"/>
              <a:t>353 </a:t>
            </a:r>
            <a:r>
              <a:rPr lang="pl-PL" sz="1600" dirty="0" smtClean="0"/>
              <a:t>mln euro</a:t>
            </a:r>
          </a:p>
          <a:p>
            <a:pPr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pl-PL" sz="1600" dirty="0" smtClean="0"/>
              <a:t>Planowana liczba beneficjentów:   </a:t>
            </a:r>
            <a:r>
              <a:rPr lang="pl-PL" sz="1600" b="1" dirty="0" smtClean="0"/>
              <a:t>1 671 </a:t>
            </a:r>
            <a:endParaRPr lang="pl-PL" sz="1600" dirty="0"/>
          </a:p>
        </p:txBody>
      </p: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499992" y="1196752"/>
            <a:ext cx="4489874" cy="1296144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9" name="Prostokąt zaokrąglony 28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Prostokąt 29"/>
            <p:cNvSpPr/>
            <p:nvPr/>
          </p:nvSpPr>
          <p:spPr>
            <a:xfrm>
              <a:off x="256028" y="213064"/>
              <a:ext cx="7518123" cy="64665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l-PL" sz="1300" b="1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 smtClean="0"/>
                <a:t>WYSOKOŚĆ </a:t>
              </a:r>
              <a:r>
                <a:rPr lang="pl-PL" sz="1300" b="1" dirty="0"/>
                <a:t>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 smtClean="0"/>
                <a:t> do </a:t>
              </a:r>
              <a:r>
                <a:rPr lang="pl-PL" sz="1300" b="1" dirty="0" smtClean="0"/>
                <a:t>100</a:t>
              </a:r>
              <a:r>
                <a:rPr lang="pl-PL" sz="1300" dirty="0" smtClean="0"/>
                <a:t> tys. euro / rok  (w zależności od wartości przychodów netto  grupy lub organizacji </a:t>
              </a:r>
              <a:r>
                <a:rPr lang="pl-PL" sz="1300" b="1" dirty="0" smtClean="0"/>
                <a:t>10</a:t>
              </a:r>
              <a:r>
                <a:rPr lang="pl-PL" sz="1300" dirty="0" smtClean="0"/>
                <a:t>% / </a:t>
              </a:r>
              <a:r>
                <a:rPr lang="pl-PL" sz="1300" b="1" dirty="0" smtClean="0"/>
                <a:t>8</a:t>
              </a:r>
              <a:r>
                <a:rPr lang="pl-PL" sz="1300" dirty="0" smtClean="0"/>
                <a:t>% / </a:t>
              </a:r>
              <a:r>
                <a:rPr lang="pl-PL" sz="1300" b="1" dirty="0" smtClean="0"/>
                <a:t>6</a:t>
              </a:r>
              <a:r>
                <a:rPr lang="pl-PL" sz="1300" dirty="0" smtClean="0"/>
                <a:t>%/ </a:t>
              </a:r>
              <a:r>
                <a:rPr lang="pl-PL" sz="1300" b="1" dirty="0" smtClean="0"/>
                <a:t>5</a:t>
              </a:r>
              <a:r>
                <a:rPr lang="pl-PL" sz="1300" dirty="0" smtClean="0"/>
                <a:t>% / </a:t>
              </a:r>
              <a:r>
                <a:rPr lang="pl-PL" sz="1300" b="1" dirty="0" smtClean="0"/>
                <a:t>4</a:t>
              </a:r>
              <a:r>
                <a:rPr lang="pl-PL" sz="1300" dirty="0" smtClean="0"/>
                <a:t>%  </a:t>
              </a:r>
              <a:br>
                <a:rPr lang="pl-PL" sz="1300" dirty="0" smtClean="0"/>
              </a:br>
              <a:r>
                <a:rPr lang="pl-PL" sz="1300" dirty="0" smtClean="0"/>
                <a:t>w kolejnych latach funkcjonowania) w okresie 5-letnim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endParaRPr lang="pl-PL" sz="13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6627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6628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6629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6630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6631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360363" y="333375"/>
            <a:ext cx="95043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Przywracanie potencjału produkcji rolnej zniszczonego w wyniku klęsk żywiołowych </a:t>
            </a:r>
            <a: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 katastrof oraz wprowadzanie odpowiednich środków zapobiegawczych</a:t>
            </a:r>
          </a:p>
          <a:p>
            <a:pPr lvl="1" algn="ctr">
              <a:defRPr/>
            </a:pPr>
            <a:endParaRPr lang="en-GB" sz="28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6633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6634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4347" name="Rectangle 3"/>
          <p:cNvSpPr>
            <a:spLocks/>
          </p:cNvSpPr>
          <p:nvPr/>
        </p:nvSpPr>
        <p:spPr bwMode="auto">
          <a:xfrm>
            <a:off x="250825" y="919162"/>
            <a:ext cx="8642350" cy="5246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54013" indent="-354013" algn="just">
              <a:defRPr/>
            </a:pPr>
            <a:endParaRPr lang="pl-PL" sz="1600" b="1" dirty="0" smtClean="0">
              <a:solidFill>
                <a:srgbClr val="0070C0"/>
              </a:solidFill>
              <a:latin typeface="+mj-lt"/>
            </a:endParaRPr>
          </a:p>
          <a:p>
            <a:pPr marL="354013" indent="-354013" algn="just">
              <a:defRPr/>
            </a:pPr>
            <a:endParaRPr lang="pl-PL" sz="1600" b="1" dirty="0" smtClean="0">
              <a:solidFill>
                <a:srgbClr val="0070C0"/>
              </a:solidFill>
              <a:latin typeface="+mj-lt"/>
            </a:endParaRPr>
          </a:p>
          <a:p>
            <a:pPr marL="354013" indent="-354013" algn="just">
              <a:defRPr/>
            </a:pPr>
            <a:endParaRPr lang="pl-PL" sz="1600" b="1" dirty="0" smtClean="0">
              <a:solidFill>
                <a:srgbClr val="0070C0"/>
              </a:solidFill>
              <a:latin typeface="+mj-lt"/>
            </a:endParaRPr>
          </a:p>
          <a:p>
            <a:pPr marL="354013" indent="-354013" algn="just">
              <a:defRPr/>
            </a:pPr>
            <a:endParaRPr lang="pl-PL" sz="1600" b="1" dirty="0" smtClean="0">
              <a:solidFill>
                <a:srgbClr val="0070C0"/>
              </a:solidFill>
              <a:latin typeface="+mj-lt"/>
            </a:endParaRPr>
          </a:p>
          <a:p>
            <a:pPr marL="271463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Wsparcie inwestycji w środki zapobiegawcze, których celem jest ograniczanie skutków prawdopodobnych klęsk żywiołowych, niekorzystnych zjawisk klimatycznych</a:t>
            </a:r>
            <a:br>
              <a:rPr lang="pl-PL" b="1" dirty="0" smtClean="0">
                <a:solidFill>
                  <a:srgbClr val="0070C0"/>
                </a:solidFill>
                <a:latin typeface="+mj-lt"/>
              </a:rPr>
            </a:br>
            <a:r>
              <a:rPr lang="pl-PL" b="1" dirty="0" smtClean="0">
                <a:solidFill>
                  <a:srgbClr val="0070C0"/>
                </a:solidFill>
                <a:latin typeface="+mj-lt"/>
              </a:rPr>
              <a:t>i katastrof</a:t>
            </a:r>
            <a:endParaRPr lang="pl-PL" b="1" dirty="0">
              <a:latin typeface="+mj-lt"/>
            </a:endParaRPr>
          </a:p>
          <a:p>
            <a:pPr marL="265113" indent="-176213" algn="just">
              <a:buFont typeface="Arial" charset="0"/>
              <a:buChar char="•"/>
              <a:defRPr/>
            </a:pPr>
            <a:endParaRPr lang="pl-PL" sz="1500" dirty="0" smtClean="0">
              <a:latin typeface="+mj-lt"/>
            </a:endParaRPr>
          </a:p>
          <a:p>
            <a:pPr marL="265113" indent="-176213" algn="just">
              <a:buFont typeface="Arial" charset="0"/>
              <a:buChar char="•"/>
              <a:defRPr/>
            </a:pPr>
            <a:endParaRPr lang="pl-PL" sz="1500" dirty="0" smtClean="0">
              <a:latin typeface="+mj-lt"/>
            </a:endParaRPr>
          </a:p>
          <a:p>
            <a:pPr marL="265113" indent="-176213" algn="just">
              <a:buFont typeface="Arial" charset="0"/>
              <a:buChar char="•"/>
              <a:defRPr/>
            </a:pPr>
            <a:endParaRPr lang="pl-PL" sz="1500" dirty="0" smtClean="0">
              <a:latin typeface="+mj-lt"/>
            </a:endParaRPr>
          </a:p>
          <a:p>
            <a:pPr marL="265113" indent="-176213" algn="just">
              <a:buFont typeface="Arial" charset="0"/>
              <a:buChar char="•"/>
              <a:defRPr/>
            </a:pPr>
            <a:endParaRPr lang="pl-PL" sz="1500" dirty="0" smtClean="0">
              <a:latin typeface="+mj-lt"/>
            </a:endParaRPr>
          </a:p>
          <a:p>
            <a:pPr marL="265113" indent="-176213" algn="just">
              <a:buFont typeface="Arial" charset="0"/>
              <a:buChar char="•"/>
              <a:defRPr/>
            </a:pPr>
            <a:endParaRPr lang="pl-PL" sz="1500" dirty="0" smtClean="0">
              <a:latin typeface="+mj-lt"/>
            </a:endParaRPr>
          </a:p>
          <a:p>
            <a:pPr marL="271463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Wsparcie inwestycji w odtwarzanie gruntów rolnych i przywracanie potencjału produkcji rolnej zniszczonego w wyniku klęsk żywiołowych, niekorzystnych zjawisk klimatycznych i katastrof</a:t>
            </a:r>
            <a:endParaRPr lang="pl-PL" b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sz="1500" b="1" dirty="0">
              <a:latin typeface="+mj-lt"/>
            </a:endParaRPr>
          </a:p>
          <a:p>
            <a:pPr marL="342900" indent="-342900" algn="just">
              <a:defRPr/>
            </a:pPr>
            <a:endParaRPr lang="pl-PL" sz="1500" dirty="0">
              <a:latin typeface="+mj-lt"/>
            </a:endParaRPr>
          </a:p>
          <a:p>
            <a:pPr marL="342900" indent="-342900" algn="just">
              <a:defRPr/>
            </a:pPr>
            <a:endParaRPr lang="pl-PL" sz="1500" dirty="0">
              <a:latin typeface="+mj-lt"/>
            </a:endParaRPr>
          </a:p>
          <a:p>
            <a:pPr marL="342900" indent="-342900" algn="just"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altLang="pl-PL" sz="1500" dirty="0">
              <a:latin typeface="+mj-lt"/>
            </a:endParaRPr>
          </a:p>
          <a:p>
            <a:pPr marL="342900" indent="-342900" algn="just">
              <a:defRPr/>
            </a:pPr>
            <a:r>
              <a:rPr lang="pl-PL" altLang="pl-PL" sz="1500" b="1" dirty="0">
                <a:latin typeface="+mj-lt"/>
                <a:cs typeface="Arial" charset="0"/>
              </a:rPr>
              <a:t>	</a:t>
            </a: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664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664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644008" y="5157192"/>
            <a:ext cx="4176464" cy="936105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35" name="Prostokąt zaokrąglony 34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Prostokąt 35"/>
            <p:cNvSpPr/>
            <p:nvPr/>
          </p:nvSpPr>
          <p:spPr>
            <a:xfrm>
              <a:off x="369424" y="212033"/>
              <a:ext cx="7388487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 smtClean="0"/>
                <a:t>BUDŻET:    </a:t>
              </a:r>
              <a:r>
                <a:rPr lang="pl-PL" sz="1600" b="1" dirty="0" smtClean="0"/>
                <a:t>415  </a:t>
              </a:r>
              <a:r>
                <a:rPr lang="pl-PL" sz="1600" dirty="0" smtClean="0"/>
                <a:t>mln euro</a:t>
              </a:r>
              <a:endParaRPr lang="pl-PL" sz="16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Planowana liczba beneficjentów:  </a:t>
              </a:r>
              <a:r>
                <a:rPr lang="pl-PL" sz="1600" b="1" dirty="0" smtClean="0"/>
                <a:t>4 864</a:t>
              </a:r>
              <a:endParaRPr lang="pl-PL" sz="1600" b="1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Kwalifikowalność kosztów: </a:t>
              </a:r>
              <a:r>
                <a:rPr lang="pl-PL" sz="1600" dirty="0" smtClean="0"/>
                <a:t>  do</a:t>
              </a:r>
              <a:r>
                <a:rPr lang="pl-PL" sz="1600" b="1" dirty="0" smtClean="0"/>
                <a:t> </a:t>
              </a:r>
              <a:r>
                <a:rPr lang="pl-PL" sz="1600" b="1" dirty="0"/>
                <a:t>80 </a:t>
              </a:r>
              <a:r>
                <a:rPr lang="pl-PL" sz="1600" dirty="0"/>
                <a:t>%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6627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6628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6629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6630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6631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360363" y="333375"/>
            <a:ext cx="95043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Przywracanie potencjału produkcji rolnej zniszczonego w wyniku klęsk żywiołowych </a:t>
            </a:r>
            <a: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 katastrof oraz wprowadzanie odpowiednich środków zapobiegawczych</a:t>
            </a:r>
          </a:p>
          <a:p>
            <a:pPr lvl="1" algn="ctr">
              <a:defRPr/>
            </a:pPr>
            <a:endParaRPr lang="en-GB" sz="28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6633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6634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4347" name="Rectangle 3"/>
          <p:cNvSpPr>
            <a:spLocks/>
          </p:cNvSpPr>
          <p:nvPr/>
        </p:nvSpPr>
        <p:spPr bwMode="auto">
          <a:xfrm>
            <a:off x="250825" y="919162"/>
            <a:ext cx="8642350" cy="5246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Wsparcie inwestycji w środki zapobiegawcze, których celem jest ograniczanie skutków prawdopodobnych klęsk żywiołowych, niekorzystnych zjawisk klimatycznych i katastrof</a:t>
            </a:r>
            <a:endParaRPr lang="pl-PL" b="1" dirty="0"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500" b="1" dirty="0">
                <a:latin typeface="+mj-lt"/>
              </a:rPr>
              <a:t>Beneficjenci</a:t>
            </a:r>
          </a:p>
          <a:p>
            <a:pPr marL="265113" indent="-176213"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spółka wodna</a:t>
            </a:r>
            <a:endParaRPr lang="pl-PL" sz="1500" b="1" dirty="0">
              <a:latin typeface="+mj-lt"/>
            </a:endParaRPr>
          </a:p>
          <a:p>
            <a:pPr marL="265113" indent="-265113" algn="just">
              <a:spcBef>
                <a:spcPts val="600"/>
              </a:spcBef>
              <a:defRPr/>
            </a:pPr>
            <a:endParaRPr lang="pl-PL" sz="1500" b="1" dirty="0" smtClean="0">
              <a:latin typeface="+mj-lt"/>
            </a:endParaRPr>
          </a:p>
          <a:p>
            <a:pPr marL="265113" indent="-265113" algn="just"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Warunki</a:t>
            </a:r>
          </a:p>
          <a:p>
            <a:pPr marL="265113" indent="-176213" algn="just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realizacja inwestycji jest uzasadniona ekonomicznie, w tym pod względem kosztów, oraz nie jest możliwa bez udziału środków publicznych</a:t>
            </a:r>
          </a:p>
          <a:p>
            <a:pPr marL="265113" indent="-176213" algn="just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wyłącznie inwestycje przyczyniające się do ochrony upraw rolnych rolników będących członkami spółki wodnej, przed skutkami powodzi lub deszczu nawalnego</a:t>
            </a:r>
          </a:p>
          <a:p>
            <a:pPr marL="265113" indent="-265113" algn="just">
              <a:spcBef>
                <a:spcPts val="600"/>
              </a:spcBef>
              <a:defRPr/>
            </a:pPr>
            <a:r>
              <a:rPr lang="pl-PL" sz="1500" dirty="0" smtClean="0">
                <a:latin typeface="+mj-lt"/>
              </a:rPr>
              <a:t>Pomoc może być przyznana  spółce wodnej, która:</a:t>
            </a:r>
          </a:p>
          <a:p>
            <a:pPr marL="265113" indent="-176213" algn="just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utworzona została do wykonywania, utrzymywania oraz eksploatacji urządzeń służących do:</a:t>
            </a:r>
          </a:p>
          <a:p>
            <a:pPr marL="722313" lvl="1" indent="-176213" algn="just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500" dirty="0" smtClean="0">
                <a:latin typeface="+mj-lt"/>
              </a:rPr>
              <a:t>ochrony gospodarstw członków spółki wodnej przed powodzią</a:t>
            </a:r>
          </a:p>
          <a:p>
            <a:pPr marL="722313" lvl="1" indent="-176213" algn="just">
              <a:spcBef>
                <a:spcPts val="0"/>
              </a:spcBef>
              <a:buFont typeface="Calibri" pitchFamily="34" charset="0"/>
              <a:buChar char="−"/>
              <a:defRPr/>
            </a:pPr>
            <a:r>
              <a:rPr lang="pl-PL" sz="1500" dirty="0" smtClean="0">
                <a:latin typeface="+mj-lt"/>
              </a:rPr>
              <a:t>melioracji wodnych oraz prowadzenia racjonalnej gospodarki na terenach zmeliorowanych, będących w posiadaniu członków spółki wodnej</a:t>
            </a:r>
          </a:p>
          <a:p>
            <a:pPr marL="265113" indent="-176213" algn="just">
              <a:spcBef>
                <a:spcPts val="600"/>
              </a:spcBef>
              <a:buFont typeface="Arial" pitchFamily="34" charset="0"/>
              <a:buChar char="•"/>
              <a:defRPr/>
            </a:pPr>
            <a:endParaRPr lang="pl-PL" sz="1500" dirty="0" smtClean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664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664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5652120" y="1628800"/>
            <a:ext cx="3168352" cy="864096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5" name="Prostokąt zaokrąglony 24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Prostokąt 25"/>
            <p:cNvSpPr/>
            <p:nvPr/>
          </p:nvSpPr>
          <p:spPr>
            <a:xfrm>
              <a:off x="371071" y="213064"/>
              <a:ext cx="7403076" cy="64665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 smtClean="0"/>
                <a:t> min  </a:t>
              </a:r>
              <a:r>
                <a:rPr lang="pl-PL" sz="1300" b="1" dirty="0" smtClean="0"/>
                <a:t>20</a:t>
              </a:r>
              <a:r>
                <a:rPr lang="pl-PL" sz="1300" dirty="0" smtClean="0"/>
                <a:t> tys. kosztów </a:t>
              </a:r>
              <a:r>
                <a:rPr lang="pl-PL" sz="1300" dirty="0" err="1" smtClean="0"/>
                <a:t>kwalifikowalnych</a:t>
              </a:r>
              <a:endParaRPr lang="pl-PL" sz="1300" dirty="0" smtClean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 smtClean="0"/>
                <a:t> do </a:t>
              </a:r>
              <a:r>
                <a:rPr lang="pl-PL" sz="1300" b="1" dirty="0" smtClean="0"/>
                <a:t>500</a:t>
              </a:r>
              <a:r>
                <a:rPr lang="pl-PL" sz="1300" dirty="0" smtClean="0"/>
                <a:t> tys. / beneficjenta</a:t>
              </a:r>
              <a:endParaRPr lang="pl-PL" sz="13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6627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6628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6629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6630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6631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360363" y="333375"/>
            <a:ext cx="95043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Przywracanie potencjału produkcji rolnej zniszczonego w wyniku klęsk żywiołowych </a:t>
            </a:r>
            <a: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l-PL" sz="19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 katastrof oraz wprowadzanie odpowiednich środków zapobiegawczych</a:t>
            </a:r>
          </a:p>
          <a:p>
            <a:pPr lvl="1" algn="ctr">
              <a:defRPr/>
            </a:pPr>
            <a:endParaRPr lang="en-GB" sz="28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6633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6634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4347" name="Rectangle 3"/>
          <p:cNvSpPr>
            <a:spLocks/>
          </p:cNvSpPr>
          <p:nvPr/>
        </p:nvSpPr>
        <p:spPr bwMode="auto">
          <a:xfrm>
            <a:off x="251520" y="836712"/>
            <a:ext cx="8642350" cy="5246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l-PL" sz="1700" b="1" dirty="0" smtClean="0">
                <a:solidFill>
                  <a:srgbClr val="0070C0"/>
                </a:solidFill>
                <a:latin typeface="+mj-lt"/>
              </a:rPr>
              <a:t>Wsparcie inwestycji w odtwarzanie gruntów rolnych i przywracanie potencjału produkcji rolnej zniszczonego w wyniku klęsk żywiołowych, niekorzystnych zjawisk klimatycznych i katastrof</a:t>
            </a:r>
            <a:endParaRPr lang="pl-PL" sz="1700" b="1" dirty="0">
              <a:latin typeface="+mj-lt"/>
            </a:endParaRPr>
          </a:p>
          <a:p>
            <a:pPr marL="342900" indent="-342900" algn="just">
              <a:spcBef>
                <a:spcPts val="500"/>
              </a:spcBef>
              <a:defRPr/>
            </a:pPr>
            <a:endParaRPr lang="pl-PL" sz="1400" b="1" dirty="0" smtClean="0">
              <a:latin typeface="+mj-lt"/>
            </a:endParaRPr>
          </a:p>
          <a:p>
            <a:pPr marL="342900" indent="-342900" algn="just">
              <a:spcBef>
                <a:spcPts val="500"/>
              </a:spcBef>
              <a:defRPr/>
            </a:pPr>
            <a:endParaRPr lang="pl-PL" sz="1400" b="1" dirty="0" smtClean="0">
              <a:latin typeface="+mj-lt"/>
            </a:endParaRPr>
          </a:p>
          <a:p>
            <a:pPr marL="342900" indent="-342900" algn="just">
              <a:spcBef>
                <a:spcPts val="500"/>
              </a:spcBef>
              <a:defRPr/>
            </a:pPr>
            <a:r>
              <a:rPr lang="pl-PL" sz="1400" b="1" dirty="0" smtClean="0">
                <a:latin typeface="+mj-lt"/>
              </a:rPr>
              <a:t>Beneficjenci</a:t>
            </a:r>
            <a:endParaRPr lang="pl-PL" sz="1400" b="1" dirty="0">
              <a:latin typeface="+mj-lt"/>
            </a:endParaRPr>
          </a:p>
          <a:p>
            <a:pPr marL="265113" indent="-176213" algn="just">
              <a:buFont typeface="Arial" charset="0"/>
              <a:buChar char="•"/>
              <a:defRPr/>
            </a:pPr>
            <a:r>
              <a:rPr lang="pl-PL" sz="1400" dirty="0" smtClean="0">
                <a:latin typeface="+mj-lt"/>
              </a:rPr>
              <a:t>Rolnik</a:t>
            </a:r>
            <a:endParaRPr lang="pl-PL" sz="1400" b="1" dirty="0">
              <a:latin typeface="+mj-lt"/>
            </a:endParaRPr>
          </a:p>
          <a:p>
            <a:pPr marL="342900" indent="-342900" algn="just">
              <a:spcBef>
                <a:spcPts val="500"/>
              </a:spcBef>
              <a:defRPr/>
            </a:pPr>
            <a:endParaRPr lang="pl-PL" sz="1400" b="1" dirty="0" smtClean="0">
              <a:latin typeface="+mj-lt"/>
            </a:endParaRPr>
          </a:p>
          <a:p>
            <a:pPr marL="342900" indent="-342900" algn="just">
              <a:spcBef>
                <a:spcPts val="500"/>
              </a:spcBef>
              <a:defRPr/>
            </a:pPr>
            <a:r>
              <a:rPr lang="pl-PL" sz="1400" b="1" dirty="0" smtClean="0">
                <a:latin typeface="+mj-lt"/>
              </a:rPr>
              <a:t>Warunki</a:t>
            </a:r>
          </a:p>
          <a:p>
            <a:pPr marL="265113" indent="-176213" algn="just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l-PL" sz="1400" dirty="0" smtClean="0">
                <a:latin typeface="+mj-lt"/>
              </a:rPr>
              <a:t>realizacja inwestycji jest uzasadniona ekonomicznie, w tym pod względem kosztów, oraz nie jest możliwa bez udziału środków publicznych</a:t>
            </a:r>
          </a:p>
          <a:p>
            <a:pPr marL="265113" lvl="0" indent="-176213">
              <a:spcBef>
                <a:spcPts val="300"/>
              </a:spcBef>
              <a:buFont typeface="Arial" pitchFamily="34" charset="0"/>
              <a:buChar char="•"/>
            </a:pPr>
            <a:r>
              <a:rPr lang="pl-PL" sz="1400" dirty="0" smtClean="0">
                <a:latin typeface="+mj-lt"/>
              </a:rPr>
              <a:t>gospodarstwo, o powierzchni UR co najmniej 1 ha lub nieruchomość służącą do prowadzenia produkcji w zakresie działów specjalnych produkcji rolnej</a:t>
            </a:r>
          </a:p>
          <a:p>
            <a:pPr marL="265113" indent="-176213">
              <a:spcBef>
                <a:spcPts val="300"/>
              </a:spcBef>
              <a:buFont typeface="Arial" pitchFamily="34" charset="0"/>
              <a:buChar char="•"/>
            </a:pPr>
            <a:r>
              <a:rPr lang="pl-PL" sz="1400" dirty="0" smtClean="0">
                <a:latin typeface="+mj-lt"/>
              </a:rPr>
              <a:t>w gospodarstwie prowadzona jest zarobkowa działalność rolnicza</a:t>
            </a:r>
          </a:p>
          <a:p>
            <a:pPr marL="265113" lvl="0" indent="-176213">
              <a:spcBef>
                <a:spcPts val="300"/>
              </a:spcBef>
              <a:buFont typeface="Arial" pitchFamily="34" charset="0"/>
              <a:buChar char="•"/>
            </a:pPr>
            <a:r>
              <a:rPr lang="pl-PL" sz="1400" dirty="0" smtClean="0">
                <a:latin typeface="+mj-lt"/>
              </a:rPr>
              <a:t>zniszczeniu uległo co najmniej 30% odpowiedniego potencjału rolnego w gospodarstwie (w wyniku klęski żywiołowej lub działań podjętych w celu zwalczenia lub  powstrzymania choroby roślin lub inwazji szkodników)</a:t>
            </a:r>
          </a:p>
          <a:p>
            <a:pPr>
              <a:spcBef>
                <a:spcPts val="600"/>
              </a:spcBef>
            </a:pPr>
            <a:r>
              <a:rPr lang="pl-PL" sz="1400" dirty="0" smtClean="0">
                <a:latin typeface="+mj-lt"/>
              </a:rPr>
              <a:t>Pomocy nie przyznaje się, jeżeli szkody  powstały w budynkach wchodzących w skład gospodarstwa rolnego oraz uprawach, do których rolnik jest zobowiązany zawrzeć umowę ubezpieczenia obowiązkowego na podstawie obowiązujących przepisów prawa</a:t>
            </a:r>
          </a:p>
          <a:p>
            <a:pPr marL="342900" indent="-342900" algn="just">
              <a:spcBef>
                <a:spcPts val="600"/>
              </a:spcBef>
              <a:buFont typeface="Arial" pitchFamily="34" charset="0"/>
              <a:buChar char="•"/>
              <a:defRPr/>
            </a:pPr>
            <a:endParaRPr lang="pl-PL" sz="1500" dirty="0" smtClean="0"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endParaRPr lang="pl-PL" sz="1500" dirty="0" smtClean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664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664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5292080" y="1700808"/>
            <a:ext cx="3528392" cy="792088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32" name="Prostokąt zaokrąglony 31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Prostokąt 32"/>
            <p:cNvSpPr/>
            <p:nvPr/>
          </p:nvSpPr>
          <p:spPr>
            <a:xfrm>
              <a:off x="256028" y="244332"/>
              <a:ext cx="7518124" cy="60474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ts val="3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ts val="300"/>
                </a:spcAft>
                <a:defRPr/>
              </a:pPr>
              <a:r>
                <a:rPr lang="pl-PL" sz="1300" dirty="0"/>
                <a:t>- min.  20 tys. zł. kosztów kwalifikowalnych</a:t>
              </a:r>
            </a:p>
            <a:p>
              <a:pPr defTabSz="1066800">
                <a:lnSpc>
                  <a:spcPct val="90000"/>
                </a:lnSpc>
                <a:spcAft>
                  <a:spcPts val="300"/>
                </a:spcAft>
                <a:buFontTx/>
                <a:buChar char="-"/>
                <a:defRPr/>
              </a:pPr>
              <a:r>
                <a:rPr lang="pl-PL" sz="1300" dirty="0"/>
                <a:t> do </a:t>
              </a:r>
              <a:r>
                <a:rPr lang="pl-PL" sz="1300" b="1" dirty="0"/>
                <a:t>300</a:t>
              </a:r>
              <a:r>
                <a:rPr lang="pl-PL" sz="1300" dirty="0"/>
                <a:t> tys. zł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66562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66563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66564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66565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66566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Działanie rolno-środowiskowo-klimatyczne</a:t>
            </a:r>
            <a:endParaRPr lang="en-GB" sz="32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66568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66569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66570" name="Rectangle 3"/>
          <p:cNvSpPr>
            <a:spLocks/>
          </p:cNvSpPr>
          <p:nvPr/>
        </p:nvSpPr>
        <p:spPr bwMode="auto">
          <a:xfrm>
            <a:off x="250825" y="836613"/>
            <a:ext cx="8642350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Aft>
                <a:spcPts val="600"/>
              </a:spcAft>
            </a:pPr>
            <a:endParaRPr lang="pl-PL" b="1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>
              <a:spcAft>
                <a:spcPts val="600"/>
              </a:spcAft>
            </a:pPr>
            <a:endParaRPr lang="pl-PL" b="1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>
              <a:spcAft>
                <a:spcPts val="600"/>
              </a:spcAft>
            </a:pPr>
            <a:endParaRPr lang="pl-PL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>
              <a:spcAft>
                <a:spcPts val="600"/>
              </a:spcAft>
            </a:pPr>
            <a:r>
              <a:rPr lang="pl-PL" b="1" dirty="0" err="1">
                <a:solidFill>
                  <a:srgbClr val="0070C0"/>
                </a:solidFill>
              </a:rPr>
              <a:t>Poddziałania</a:t>
            </a:r>
            <a:r>
              <a:rPr lang="pl-PL" b="1" dirty="0">
                <a:solidFill>
                  <a:srgbClr val="0070C0"/>
                </a:solidFill>
              </a:rPr>
              <a:t>: </a:t>
            </a:r>
          </a:p>
          <a:p>
            <a:pPr marL="342900" indent="-342900">
              <a:spcAft>
                <a:spcPts val="600"/>
              </a:spcAft>
              <a:buFontTx/>
              <a:buChar char="•"/>
            </a:pPr>
            <a:r>
              <a:rPr lang="pl-PL" b="1" dirty="0">
                <a:solidFill>
                  <a:srgbClr val="0070C0"/>
                </a:solidFill>
                <a:latin typeface="Calibri" pitchFamily="34" charset="0"/>
              </a:rPr>
              <a:t>Płatności w ramach zobowiązań </a:t>
            </a:r>
            <a:r>
              <a:rPr lang="pl-PL" b="1" dirty="0" err="1" smtClean="0">
                <a:solidFill>
                  <a:srgbClr val="0070C0"/>
                </a:solidFill>
                <a:latin typeface="Calibri" pitchFamily="34" charset="0"/>
              </a:rPr>
              <a:t>rolno-środowiskowo-klimatycznych</a:t>
            </a:r>
            <a:endParaRPr lang="pl-PL" b="1" dirty="0" smtClean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>
              <a:spcAft>
                <a:spcPts val="600"/>
              </a:spcAft>
              <a:buFontTx/>
              <a:buChar char="•"/>
            </a:pPr>
            <a:endParaRPr lang="pl-PL" b="1" dirty="0">
              <a:solidFill>
                <a:srgbClr val="0070C0"/>
              </a:solidFill>
            </a:endParaRPr>
          </a:p>
          <a:p>
            <a:pPr marL="342900" indent="-342900" algn="just">
              <a:spcAft>
                <a:spcPts val="600"/>
              </a:spcAft>
              <a:buFontTx/>
              <a:buChar char="•"/>
            </a:pPr>
            <a:r>
              <a:rPr lang="pl-PL" b="1" dirty="0">
                <a:solidFill>
                  <a:srgbClr val="0070C0"/>
                </a:solidFill>
                <a:latin typeface="Calibri" pitchFamily="34" charset="0"/>
              </a:rPr>
              <a:t>Wsparcie ochrony i zrównoważonego użytkowania oraz rozwoju zasobów genetycznych w rolnictwie</a:t>
            </a:r>
          </a:p>
          <a:p>
            <a:pPr marL="342900" indent="-342900">
              <a:spcAft>
                <a:spcPts val="600"/>
              </a:spcAft>
              <a:buFontTx/>
              <a:buChar char="•"/>
            </a:pPr>
            <a:endParaRPr lang="pl-PL" b="1" dirty="0">
              <a:solidFill>
                <a:srgbClr val="0070C0"/>
              </a:solidFill>
            </a:endParaRPr>
          </a:p>
          <a:p>
            <a:pPr marL="342900" indent="-342900" algn="just">
              <a:spcAft>
                <a:spcPts val="600"/>
              </a:spcAft>
            </a:pPr>
            <a:endParaRPr lang="pl-PL" sz="1600" b="1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/>
            <a:endParaRPr lang="pl-PL" sz="1500" dirty="0">
              <a:latin typeface="Calibri" pitchFamily="34" charset="0"/>
            </a:endParaRPr>
          </a:p>
          <a:p>
            <a:pPr marL="342900" indent="-342900" algn="just">
              <a:buFont typeface="Arial" charset="0"/>
              <a:buChar char="•"/>
            </a:pPr>
            <a:endParaRPr lang="pl-PL" sz="1500" dirty="0">
              <a:latin typeface="Calibri" pitchFamily="34" charset="0"/>
            </a:endParaRPr>
          </a:p>
          <a:p>
            <a:pPr marL="342900" indent="-342900" algn="just">
              <a:buFont typeface="Arial" charset="0"/>
              <a:buChar char="•"/>
            </a:pPr>
            <a:endParaRPr lang="pl-PL" altLang="pl-PL" sz="1500" b="1" dirty="0">
              <a:latin typeface="Calibri" pitchFamily="34" charset="0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66573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66575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788024" y="4653136"/>
            <a:ext cx="3672408" cy="864097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369424" y="212033"/>
              <a:ext cx="7388487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BUDŻET:    </a:t>
              </a:r>
              <a:r>
                <a:rPr lang="pl-PL" sz="1600" b="1" dirty="0"/>
                <a:t>1 060 </a:t>
              </a:r>
              <a:r>
                <a:rPr lang="pl-PL" sz="1600" dirty="0"/>
                <a:t>mln </a:t>
              </a:r>
              <a:endParaRPr lang="pl-PL" sz="16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68610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68611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68612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68613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68614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Działanie rolno-środowiskowo-klimatyczne</a:t>
            </a:r>
            <a:endParaRPr lang="en-GB" sz="32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68616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68617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68618" name="Rectangle 3"/>
          <p:cNvSpPr>
            <a:spLocks/>
          </p:cNvSpPr>
          <p:nvPr/>
        </p:nvSpPr>
        <p:spPr bwMode="auto">
          <a:xfrm>
            <a:off x="250825" y="908050"/>
            <a:ext cx="8642350" cy="489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r>
              <a:rPr lang="pl-PL" b="1" dirty="0">
                <a:solidFill>
                  <a:srgbClr val="0070C0"/>
                </a:solidFill>
                <a:latin typeface="Calibri" pitchFamily="34" charset="0"/>
              </a:rPr>
              <a:t>Płatności w ramach zobowiązań </a:t>
            </a:r>
            <a:r>
              <a:rPr lang="pl-PL" b="1" dirty="0" err="1">
                <a:solidFill>
                  <a:srgbClr val="0070C0"/>
                </a:solidFill>
                <a:latin typeface="Calibri" pitchFamily="34" charset="0"/>
              </a:rPr>
              <a:t>rolno-środowiskowo-klimatycznych</a:t>
            </a:r>
            <a:endParaRPr lang="pl-PL" b="1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>
              <a:spcBef>
                <a:spcPts val="1200"/>
              </a:spcBef>
            </a:pPr>
            <a:r>
              <a:rPr lang="pl-PL" sz="1600" b="1" dirty="0">
                <a:latin typeface="Calibri" pitchFamily="34" charset="0"/>
              </a:rPr>
              <a:t>Beneficjenci</a:t>
            </a:r>
            <a:endParaRPr lang="pl-PL" sz="1600" i="1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>
              <a:buFont typeface="Arial" charset="0"/>
              <a:buChar char="•"/>
            </a:pPr>
            <a:r>
              <a:rPr lang="pl-PL" sz="1600" dirty="0">
                <a:latin typeface="Calibri" pitchFamily="34" charset="0"/>
              </a:rPr>
              <a:t>rolnicy</a:t>
            </a:r>
            <a:endParaRPr lang="pl-PL" sz="1600" b="1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>
              <a:spcBef>
                <a:spcPts val="400"/>
              </a:spcBef>
            </a:pPr>
            <a:r>
              <a:rPr lang="pl-PL" sz="1600" b="1" dirty="0" smtClean="0">
                <a:latin typeface="Calibri" pitchFamily="34" charset="0"/>
              </a:rPr>
              <a:t>Warunki</a:t>
            </a:r>
            <a:endParaRPr lang="pl-PL" sz="1600" dirty="0">
              <a:latin typeface="Calibri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pl-PL" sz="1600" dirty="0">
                <a:latin typeface="Calibri" pitchFamily="34" charset="0"/>
              </a:rPr>
              <a:t>Zróżnicowane w zależności od pakietów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r>
              <a:rPr lang="pl-PL" sz="1600" b="1" dirty="0">
                <a:latin typeface="Calibri" pitchFamily="34" charset="0"/>
              </a:rPr>
              <a:t>Wysokość wsparcia</a:t>
            </a:r>
          </a:p>
          <a:p>
            <a:pPr marL="342900" indent="-342900" algn="just"/>
            <a:endParaRPr lang="pl-PL" sz="1500" b="1" dirty="0">
              <a:latin typeface="Calibri" pitchFamily="34" charset="0"/>
            </a:endParaRPr>
          </a:p>
          <a:p>
            <a:pPr marL="342900" indent="-342900" algn="just"/>
            <a:endParaRPr lang="pl-PL" sz="1500" b="1" dirty="0">
              <a:latin typeface="Calibri" pitchFamily="34" charset="0"/>
            </a:endParaRPr>
          </a:p>
          <a:p>
            <a:pPr marL="342900" indent="-342900" algn="just"/>
            <a:endParaRPr lang="pl-PL" sz="1500" b="1" dirty="0">
              <a:latin typeface="Calibri" pitchFamily="34" charset="0"/>
            </a:endParaRPr>
          </a:p>
          <a:p>
            <a:pPr marL="342900" indent="-342900" algn="just"/>
            <a:endParaRPr lang="pl-PL" sz="1500" b="1" dirty="0">
              <a:latin typeface="Calibri" pitchFamily="34" charset="0"/>
            </a:endParaRPr>
          </a:p>
          <a:p>
            <a:pPr marL="342900" indent="-342900" algn="just"/>
            <a:endParaRPr lang="pl-PL" sz="1500" b="1" dirty="0">
              <a:latin typeface="Calibri" pitchFamily="34" charset="0"/>
            </a:endParaRPr>
          </a:p>
          <a:p>
            <a:pPr marL="342900" indent="-342900" algn="just"/>
            <a:endParaRPr lang="pl-PL" sz="1500" b="1" dirty="0">
              <a:latin typeface="Calibri" pitchFamily="34" charset="0"/>
            </a:endParaRPr>
          </a:p>
          <a:p>
            <a:pPr marL="342900" indent="-342900" algn="just"/>
            <a:endParaRPr lang="pl-PL" sz="1500" b="1" dirty="0">
              <a:latin typeface="Calibri" pitchFamily="34" charset="0"/>
            </a:endParaRPr>
          </a:p>
          <a:p>
            <a:pPr marL="342900" indent="-342900" algn="just"/>
            <a:endParaRPr lang="pl-PL" sz="1500" b="1" dirty="0">
              <a:latin typeface="Calibri" pitchFamily="34" charset="0"/>
            </a:endParaRPr>
          </a:p>
          <a:p>
            <a:pPr marL="342900" indent="-342900" algn="just"/>
            <a:endParaRPr lang="pl-PL" sz="1500" b="1" dirty="0">
              <a:latin typeface="Calibri" pitchFamily="34" charset="0"/>
            </a:endParaRPr>
          </a:p>
          <a:p>
            <a:pPr marL="342900" indent="-342900" algn="just"/>
            <a:endParaRPr lang="pl-PL" sz="1500" b="1" dirty="0">
              <a:latin typeface="Calibri" pitchFamily="34" charset="0"/>
            </a:endParaRPr>
          </a:p>
          <a:p>
            <a:pPr marL="342900" indent="-342900" algn="just">
              <a:spcBef>
                <a:spcPts val="400"/>
              </a:spcBef>
            </a:pPr>
            <a:endParaRPr lang="pl-PL" sz="1500" b="1" dirty="0">
              <a:latin typeface="Calibri" pitchFamily="34" charset="0"/>
            </a:endParaRPr>
          </a:p>
          <a:p>
            <a:pPr marL="342900" indent="-342900" algn="just">
              <a:buFont typeface="Arial" charset="0"/>
              <a:buChar char="•"/>
            </a:pPr>
            <a:endParaRPr lang="pl-PL" altLang="pl-PL" sz="1500" b="1" dirty="0">
              <a:latin typeface="Calibri" pitchFamily="34" charset="0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68621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68623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aphicFrame>
        <p:nvGraphicFramePr>
          <p:cNvPr id="29" name="Tabela 28"/>
          <p:cNvGraphicFramePr>
            <a:graphicFrameLocks noGrp="1"/>
          </p:cNvGraphicFramePr>
          <p:nvPr/>
        </p:nvGraphicFramePr>
        <p:xfrm>
          <a:off x="251520" y="2924944"/>
          <a:ext cx="8651320" cy="304794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{F2DE63D5-997A-4646-A377-4702673A728D}</a:tableStyleId>
              </a:tblPr>
              <a:tblGrid>
                <a:gridCol w="3053407"/>
                <a:gridCol w="2419201"/>
                <a:gridCol w="3178712"/>
              </a:tblGrid>
              <a:tr h="317164">
                <a:tc>
                  <a:txBody>
                    <a:bodyPr/>
                    <a:lstStyle/>
                    <a:p>
                      <a:pPr algn="ctr"/>
                      <a:r>
                        <a:rPr lang="pl-PL" sz="1300" dirty="0" smtClean="0"/>
                        <a:t>Pakiet</a:t>
                      </a:r>
                      <a:endParaRPr lang="pl-PL" sz="1300" dirty="0"/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Wysokość wsparcia (rocznie)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 smtClean="0"/>
                        <a:t>Degresywność % stawki</a:t>
                      </a:r>
                      <a:endParaRPr lang="pl-PL" sz="1300" dirty="0"/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403802">
                <a:tc>
                  <a:txBody>
                    <a:bodyPr/>
                    <a:lstStyle/>
                    <a:p>
                      <a:r>
                        <a:rPr lang="pl-PL" sz="1300" kern="1200" dirty="0" smtClean="0"/>
                        <a:t>1. Rolnictwo zrównoważone</a:t>
                      </a:r>
                      <a:endParaRPr lang="pl-PL" sz="13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/>
                      <a:r>
                        <a:rPr lang="pl-PL" sz="1300" dirty="0" smtClean="0"/>
                        <a:t>400 zł/ha </a:t>
                      </a:r>
                      <a:endParaRPr lang="pl-PL" sz="1300" dirty="0"/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/>
                      <a:r>
                        <a:rPr lang="pl-PL" sz="1300" dirty="0" smtClean="0"/>
                        <a:t>0,1-50</a:t>
                      </a:r>
                      <a:r>
                        <a:rPr lang="pl-PL" sz="1300" baseline="0" dirty="0" smtClean="0"/>
                        <a:t> ha 100%</a:t>
                      </a:r>
                      <a:endParaRPr lang="pl-PL" sz="1300" dirty="0"/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858">
                <a:tc>
                  <a:txBody>
                    <a:bodyPr/>
                    <a:lstStyle/>
                    <a:p>
                      <a:r>
                        <a:rPr lang="pl-PL" sz="1300" kern="1200" dirty="0" smtClean="0"/>
                        <a:t>2. Ochrona gleb i wód</a:t>
                      </a:r>
                      <a:endParaRPr lang="pl-PL" sz="13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/>
                      <a:r>
                        <a:rPr lang="pl-PL" sz="1300" dirty="0" smtClean="0"/>
                        <a:t>543 zł/ha	(międzyplony)</a:t>
                      </a:r>
                    </a:p>
                    <a:p>
                      <a:pPr marL="88900" indent="0"/>
                      <a:r>
                        <a:rPr lang="pl-PL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450 zł/ha 	(pasy ochronne) </a:t>
                      </a:r>
                      <a:endParaRPr lang="pl-PL" sz="1300" dirty="0" smtClean="0"/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88900" indent="0"/>
                      <a:r>
                        <a:rPr lang="it-IT" sz="1300" dirty="0" smtClean="0"/>
                        <a:t>0,1 </a:t>
                      </a:r>
                      <a:r>
                        <a:rPr lang="pl-PL" sz="1300" dirty="0" smtClean="0"/>
                        <a:t>-</a:t>
                      </a:r>
                      <a:r>
                        <a:rPr lang="it-IT" sz="1300" dirty="0" smtClean="0"/>
                        <a:t> 10 ha</a:t>
                      </a:r>
                      <a:r>
                        <a:rPr lang="pl-PL" sz="1300" baseline="0" dirty="0" smtClean="0"/>
                        <a:t> – 100% </a:t>
                      </a:r>
                    </a:p>
                    <a:p>
                      <a:pPr marL="88900" indent="0"/>
                      <a:r>
                        <a:rPr lang="pl-PL" sz="1300" dirty="0" smtClean="0"/>
                        <a:t> 10 - 20 ha </a:t>
                      </a:r>
                      <a:r>
                        <a:rPr lang="pl-PL" sz="1300" baseline="0" dirty="0" smtClean="0"/>
                        <a:t>– </a:t>
                      </a:r>
                      <a:r>
                        <a:rPr lang="pl-PL" sz="1300" dirty="0" smtClean="0"/>
                        <a:t>50% </a:t>
                      </a:r>
                      <a:endParaRPr lang="pl-PL" sz="1300" dirty="0"/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692">
                <a:tc>
                  <a:txBody>
                    <a:bodyPr/>
                    <a:lstStyle/>
                    <a:p>
                      <a:pPr marL="176213" indent="-176213"/>
                      <a:r>
                        <a:rPr lang="pl-PL" sz="1300" kern="1200" dirty="0" smtClean="0"/>
                        <a:t>3. Zachowanie sadów tradycyjnych odmian drzew owocowych</a:t>
                      </a:r>
                      <a:endParaRPr lang="pl-PL" sz="13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/>
                      <a:r>
                        <a:rPr lang="pl-PL" sz="1300" dirty="0" smtClean="0"/>
                        <a:t>1964 zł/ha</a:t>
                      </a:r>
                      <a:endParaRPr lang="pl-PL" sz="1300" dirty="0"/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 sz="1300" dirty="0"/>
                    </a:p>
                  </a:txBody>
                  <a:tcPr marL="3600" marR="3600" marT="18000" marB="18000"/>
                </a:tc>
              </a:tr>
              <a:tr h="869568">
                <a:tc>
                  <a:txBody>
                    <a:bodyPr/>
                    <a:lstStyle/>
                    <a:p>
                      <a:pPr marL="176213" indent="-176213"/>
                      <a:r>
                        <a:rPr lang="pl-PL" sz="1300" kern="1200" dirty="0" smtClean="0"/>
                        <a:t>4. Cenne siedliska i zagrożone gatunki ptaków na obszarach Natura 2000</a:t>
                      </a:r>
                      <a:endParaRPr lang="pl-PL" sz="13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589-1300 zł/ha </a:t>
                      </a:r>
                    </a:p>
                    <a:p>
                      <a:pPr marL="88900" indent="0"/>
                      <a:r>
                        <a:rPr lang="pl-PL" sz="1300" dirty="0" smtClean="0"/>
                        <a:t>w zależności od typu </a:t>
                      </a:r>
                      <a:br>
                        <a:rPr lang="pl-PL" sz="1300" dirty="0" smtClean="0"/>
                      </a:br>
                      <a:r>
                        <a:rPr lang="pl-PL" sz="1300" dirty="0" smtClean="0"/>
                        <a:t>i gatunku ptaków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/>
                      <a:r>
                        <a:rPr lang="pl-PL" sz="1300" dirty="0" smtClean="0"/>
                        <a:t>0,1 - 50 ha – 100%</a:t>
                      </a:r>
                    </a:p>
                    <a:p>
                      <a:pPr marL="88900" indent="0"/>
                      <a:r>
                        <a:rPr lang="pl-PL" sz="1300" dirty="0" smtClean="0"/>
                        <a:t>50 -100</a:t>
                      </a:r>
                      <a:r>
                        <a:rPr lang="pl-PL" sz="1300" baseline="0" dirty="0" smtClean="0"/>
                        <a:t> ha – 50%</a:t>
                      </a:r>
                    </a:p>
                    <a:p>
                      <a:pPr marL="180975" indent="0"/>
                      <a:r>
                        <a:rPr lang="pl-PL" sz="1300" baseline="0" dirty="0" smtClean="0"/>
                        <a:t>  &gt;100 ha – 25%</a:t>
                      </a:r>
                    </a:p>
                    <a:p>
                      <a:pPr marL="88900" indent="0"/>
                      <a:r>
                        <a:rPr lang="pl-PL" sz="1300" baseline="0" dirty="0" smtClean="0"/>
                        <a:t>w parkach narodowych – bez degresywności</a:t>
                      </a:r>
                      <a:endParaRPr lang="pl-PL" sz="1300" dirty="0"/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858">
                <a:tc>
                  <a:txBody>
                    <a:bodyPr/>
                    <a:lstStyle/>
                    <a:p>
                      <a:r>
                        <a:rPr lang="pl-PL" sz="1300" kern="1200" dirty="0" smtClean="0"/>
                        <a:t>5.</a:t>
                      </a:r>
                      <a:r>
                        <a:rPr lang="pl-PL" sz="1300" kern="1200" baseline="0" dirty="0" smtClean="0"/>
                        <a:t> </a:t>
                      </a:r>
                      <a:r>
                        <a:rPr lang="pl-PL" sz="1300" kern="1200" dirty="0" smtClean="0"/>
                        <a:t>Cenne siedliska poza obszarami Natura </a:t>
                      </a:r>
                      <a:endParaRPr lang="pl-PL" sz="13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600-1300 zł/ha rok </a:t>
                      </a:r>
                      <a:br>
                        <a:rPr lang="pl-PL" sz="1300" dirty="0" smtClean="0"/>
                      </a:br>
                      <a:r>
                        <a:rPr lang="pl-PL" sz="1300" dirty="0" smtClean="0"/>
                        <a:t>w zależności od typu siedliska </a:t>
                      </a: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0,1-10 ha – 100% </a:t>
                      </a:r>
                    </a:p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10-20</a:t>
                      </a:r>
                      <a:r>
                        <a:rPr lang="pl-PL" sz="1300" baseline="0" dirty="0" smtClean="0"/>
                        <a:t> ha – 50%</a:t>
                      </a:r>
                      <a:endParaRPr lang="pl-PL" sz="1300" dirty="0"/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0658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0659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0660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70661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70662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Działanie rolno-środowiskowo-klimatyczne</a:t>
            </a:r>
            <a:endParaRPr lang="en-GB" sz="32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70664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70665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70666" name="Rectangle 3"/>
          <p:cNvSpPr>
            <a:spLocks/>
          </p:cNvSpPr>
          <p:nvPr/>
        </p:nvSpPr>
        <p:spPr bwMode="auto">
          <a:xfrm>
            <a:off x="395288" y="1412875"/>
            <a:ext cx="864235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>
              <a:spcBef>
                <a:spcPts val="300"/>
              </a:spcBef>
            </a:pPr>
            <a:endParaRPr lang="pl-PL" sz="1600" b="1" dirty="0" smtClean="0">
              <a:latin typeface="Calibri" pitchFamily="34" charset="0"/>
            </a:endParaRPr>
          </a:p>
          <a:p>
            <a:pPr marL="265113" indent="-265113">
              <a:spcBef>
                <a:spcPts val="300"/>
              </a:spcBef>
            </a:pPr>
            <a:r>
              <a:rPr lang="pl-PL" sz="1600" b="1" dirty="0" smtClean="0">
                <a:latin typeface="Calibri" pitchFamily="34" charset="0"/>
              </a:rPr>
              <a:t>Beneficjenci</a:t>
            </a:r>
            <a:endParaRPr lang="pl-PL" sz="1600" i="1" dirty="0">
              <a:solidFill>
                <a:srgbClr val="0070C0"/>
              </a:solidFill>
              <a:latin typeface="Calibri" pitchFamily="34" charset="0"/>
            </a:endParaRPr>
          </a:p>
          <a:p>
            <a:pPr marL="265113" indent="-265113" algn="just">
              <a:buFont typeface="Arial" charset="0"/>
              <a:buChar char="•"/>
            </a:pPr>
            <a:r>
              <a:rPr lang="pl-PL" sz="1600" dirty="0">
                <a:latin typeface="Calibri" pitchFamily="34" charset="0"/>
              </a:rPr>
              <a:t>rolnicy</a:t>
            </a:r>
            <a:endParaRPr lang="pl-PL" sz="1600" b="1" dirty="0">
              <a:solidFill>
                <a:srgbClr val="0070C0"/>
              </a:solidFill>
              <a:latin typeface="Calibri" pitchFamily="34" charset="0"/>
            </a:endParaRPr>
          </a:p>
          <a:p>
            <a:pPr marL="265113" indent="-265113"/>
            <a:r>
              <a:rPr lang="pl-PL" sz="1600" b="1" dirty="0" smtClean="0">
                <a:latin typeface="Calibri" pitchFamily="34" charset="0"/>
              </a:rPr>
              <a:t>Warunki</a:t>
            </a:r>
            <a:endParaRPr lang="pl-PL" sz="1600" dirty="0">
              <a:latin typeface="Calibri" pitchFamily="34" charset="0"/>
            </a:endParaRPr>
          </a:p>
          <a:p>
            <a:pPr marL="265113" indent="-265113">
              <a:buFont typeface="Arial" charset="0"/>
              <a:buChar char="•"/>
            </a:pPr>
            <a:r>
              <a:rPr lang="pl-PL" sz="1600" dirty="0">
                <a:latin typeface="Calibri" pitchFamily="34" charset="0"/>
              </a:rPr>
              <a:t>Zróżnicowane w zależności od pakietów</a:t>
            </a:r>
          </a:p>
          <a:p>
            <a:pPr marL="265113" indent="-265113" algn="just">
              <a:buFont typeface="Arial" charset="0"/>
              <a:buChar char="•"/>
            </a:pPr>
            <a:endParaRPr lang="pl-PL" altLang="pl-PL" sz="1600" b="1" dirty="0">
              <a:latin typeface="Calibri" pitchFamily="34" charset="0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7067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7067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aphicFrame>
        <p:nvGraphicFramePr>
          <p:cNvPr id="29" name="Tabela 28"/>
          <p:cNvGraphicFramePr>
            <a:graphicFrameLocks noGrp="1"/>
          </p:cNvGraphicFramePr>
          <p:nvPr/>
        </p:nvGraphicFramePr>
        <p:xfrm>
          <a:off x="256746" y="3076465"/>
          <a:ext cx="8568952" cy="306307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{F2DE63D5-997A-4646-A377-4702673A728D}</a:tableStyleId>
              </a:tblPr>
              <a:tblGrid>
                <a:gridCol w="2880320"/>
                <a:gridCol w="2736304"/>
                <a:gridCol w="2952328"/>
              </a:tblGrid>
              <a:tr h="239974">
                <a:tc>
                  <a:txBody>
                    <a:bodyPr/>
                    <a:lstStyle/>
                    <a:p>
                      <a:pPr algn="ctr"/>
                      <a:r>
                        <a:rPr lang="pl-PL" sz="1300" dirty="0" smtClean="0">
                          <a:solidFill>
                            <a:schemeClr val="bg1"/>
                          </a:solidFill>
                        </a:rPr>
                        <a:t>Pakiet</a:t>
                      </a:r>
                      <a:endParaRPr lang="pl-PL" sz="1300" dirty="0">
                        <a:solidFill>
                          <a:schemeClr val="bg1"/>
                        </a:solidFill>
                      </a:endParaRP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bg1"/>
                          </a:solidFill>
                        </a:rPr>
                        <a:t>Wysokość wsparcia (rocznie)</a:t>
                      </a: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 smtClean="0">
                          <a:solidFill>
                            <a:schemeClr val="bg1"/>
                          </a:solidFill>
                        </a:rPr>
                        <a:t>Degresywność % stawki</a:t>
                      </a:r>
                      <a:endParaRPr lang="pl-PL" sz="1300" dirty="0">
                        <a:solidFill>
                          <a:schemeClr val="bg1"/>
                        </a:solidFill>
                      </a:endParaRP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1161615">
                <a:tc>
                  <a:txBody>
                    <a:bodyPr/>
                    <a:lstStyle/>
                    <a:p>
                      <a:pPr marL="88900" indent="0"/>
                      <a:r>
                        <a:rPr lang="pl-P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 Zachowanie zagrożonych zasobów genetycznych roślin w rolnictwie</a:t>
                      </a:r>
                      <a:endParaRPr lang="pl-PL" sz="1300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750 zł/ha (uprawa)</a:t>
                      </a:r>
                    </a:p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1000 zł/ha (wytwarzanie</a:t>
                      </a:r>
                      <a:r>
                        <a:rPr lang="pl-PL" sz="13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nasion/ materiału siewnego)</a:t>
                      </a:r>
                      <a:endParaRPr lang="pl-PL" sz="1300" dirty="0">
                        <a:solidFill>
                          <a:schemeClr val="tx1"/>
                        </a:solidFill>
                      </a:endParaRP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/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0,1-10 ha – 100%</a:t>
                      </a:r>
                    </a:p>
                    <a:p>
                      <a:pPr marL="88900" indent="0"/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10 -20 ha – 50% </a:t>
                      </a:r>
                    </a:p>
                    <a:p>
                      <a:pPr marL="88900" indent="0"/>
                      <a:endParaRPr lang="pl-PL" sz="7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Płatność przysługuje do maksymalnej powierzchni 5 ha dla poszczególnych gatunków/odmian roślin uprawnych</a:t>
                      </a:r>
                      <a:endParaRPr lang="pl-PL" sz="1300" dirty="0">
                        <a:solidFill>
                          <a:schemeClr val="tx1"/>
                        </a:solidFill>
                      </a:endParaRP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1489"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 Zachowanie zagrożonych zasobów genetycznych zwierząt w rolnictwie</a:t>
                      </a:r>
                      <a:endParaRPr lang="pl-PL" sz="1300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bydło</a:t>
                      </a:r>
                      <a:r>
                        <a:rPr lang="pl-PL" sz="13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- 1600 zł/szt.</a:t>
                      </a:r>
                    </a:p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konie - 1550 zł/szt. </a:t>
                      </a:r>
                      <a:br>
                        <a:rPr lang="pl-PL" sz="130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(klacze</a:t>
                      </a:r>
                      <a:r>
                        <a:rPr lang="pl-PL" sz="13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zimnokrwiste w typie sztumskim i sokólskim) i 1900 zł/szt. (pozostałe rasy)</a:t>
                      </a:r>
                    </a:p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owce</a:t>
                      </a:r>
                      <a:r>
                        <a:rPr lang="pl-PL" sz="13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- 360 zł/szt.</a:t>
                      </a:r>
                    </a:p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świnie</a:t>
                      </a:r>
                      <a:r>
                        <a:rPr lang="pl-PL" sz="13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- 1140 zł/szt.</a:t>
                      </a:r>
                    </a:p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kozy</a:t>
                      </a:r>
                      <a:r>
                        <a:rPr lang="pl-PL" sz="13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- 580 zł/szt.)</a:t>
                      </a: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Płatność przysługuje do maksymalnej liczby zwierząt w jednym stadzie tj.: </a:t>
                      </a:r>
                    </a:p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(i) krów: 100 sztuk</a:t>
                      </a:r>
                    </a:p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(ii) loch tej samej rasy: 70 loch stada podstawowego świń rasy puławskiej, </a:t>
                      </a:r>
                    </a:p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100 loch stada podstawowego świń rasy złotnickiej białej oraz </a:t>
                      </a:r>
                      <a:r>
                        <a:rPr lang="pl-PL" sz="13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1300" dirty="0" smtClean="0">
                          <a:solidFill>
                            <a:schemeClr val="tx1"/>
                          </a:solidFill>
                        </a:rPr>
                        <a:t>złotnickiej pstrej</a:t>
                      </a:r>
                      <a:endParaRPr lang="pl-PL" sz="1300" dirty="0">
                        <a:solidFill>
                          <a:schemeClr val="tx1"/>
                        </a:solidFill>
                      </a:endParaRP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" name="pole tekstowe 18"/>
          <p:cNvSpPr txBox="1"/>
          <p:nvPr/>
        </p:nvSpPr>
        <p:spPr>
          <a:xfrm>
            <a:off x="182563" y="796925"/>
            <a:ext cx="8713787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l-PL" b="1" dirty="0">
                <a:solidFill>
                  <a:srgbClr val="0070C0"/>
                </a:solidFill>
                <a:latin typeface="+mj-lt"/>
              </a:rPr>
              <a:t>Wsparcie ochrony i zrównoważonego użytkowania oraz rozwoju zasobów genetycznych </a:t>
            </a:r>
            <a:br>
              <a:rPr lang="pl-PL" b="1" dirty="0">
                <a:solidFill>
                  <a:srgbClr val="0070C0"/>
                </a:solidFill>
                <a:latin typeface="+mj-lt"/>
              </a:rPr>
            </a:br>
            <a:r>
              <a:rPr lang="pl-PL" b="1" dirty="0">
                <a:solidFill>
                  <a:srgbClr val="0070C0"/>
                </a:solidFill>
                <a:latin typeface="+mj-lt"/>
              </a:rPr>
              <a:t>w rolnictwie</a:t>
            </a:r>
            <a:endParaRPr lang="pl-PL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1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9222" name="Rectangle 3"/>
          <p:cNvSpPr txBox="1">
            <a:spLocks noChangeArrowheads="1"/>
          </p:cNvSpPr>
          <p:nvPr/>
        </p:nvSpPr>
        <p:spPr bwMode="auto">
          <a:xfrm>
            <a:off x="539552" y="1052736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922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Struktura PROW 2014-2020 (1)</a:t>
            </a:r>
            <a:endParaRPr lang="en-GB" sz="2800" b="1" u="sng" dirty="0" smtClean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25" name="Rectangle 3"/>
          <p:cNvSpPr>
            <a:spLocks/>
          </p:cNvSpPr>
          <p:nvPr/>
        </p:nvSpPr>
        <p:spPr bwMode="auto">
          <a:xfrm>
            <a:off x="457200" y="1196752"/>
            <a:ext cx="8229600" cy="403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ts val="0"/>
              </a:spcBef>
              <a:spcAft>
                <a:spcPts val="600"/>
              </a:spcAft>
            </a:pPr>
            <a:endParaRPr lang="pl-PL" altLang="pl-PL" b="1" dirty="0" smtClean="0">
              <a:latin typeface="+mn-lt"/>
              <a:cs typeface="Arial" charset="0"/>
            </a:endParaRP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</a:pPr>
            <a:r>
              <a:rPr lang="pl-PL" altLang="pl-PL" sz="2400" b="1" dirty="0" smtClean="0">
                <a:solidFill>
                  <a:srgbClr val="008000"/>
                </a:solidFill>
                <a:latin typeface="+mn-lt"/>
                <a:cs typeface="Arial" charset="0"/>
              </a:rPr>
              <a:t>Priorytet 1   </a:t>
            </a:r>
            <a:r>
              <a:rPr lang="pl-PL" altLang="pl-PL" sz="2400" b="1" dirty="0" smtClean="0">
                <a:latin typeface="+mn-lt"/>
                <a:cs typeface="Arial" charset="0"/>
              </a:rPr>
              <a:t>Transfer wiedzy i innowacje 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Transfer wiedzy i działalność innowacyjna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Usługi doradcze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Współpraca</a:t>
            </a:r>
          </a:p>
          <a:p>
            <a:pPr marL="342900" indent="-342900" algn="just"/>
            <a:endParaRPr lang="pl-PL" altLang="pl-PL" sz="2400" dirty="0" smtClean="0">
              <a:latin typeface="+mn-lt"/>
              <a:cs typeface="Arial" charset="0"/>
            </a:endParaRP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</a:pPr>
            <a:r>
              <a:rPr lang="pl-PL" altLang="pl-PL" sz="2400" b="1" dirty="0" smtClean="0">
                <a:solidFill>
                  <a:srgbClr val="008000"/>
                </a:solidFill>
                <a:latin typeface="+mn-lt"/>
                <a:cs typeface="Arial" charset="0"/>
              </a:rPr>
              <a:t>Priorytet 2   </a:t>
            </a:r>
            <a:r>
              <a:rPr lang="pl-PL" altLang="pl-PL" sz="2400" b="1" dirty="0" smtClean="0">
                <a:latin typeface="+mn-lt"/>
                <a:cs typeface="Arial" charset="0"/>
              </a:rPr>
              <a:t>Konkurencyjność gospodarstw rolnych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Modernizacja gospodarstw rolnych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Rozwój małych gospodarstw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Rozwój usług rolniczych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Płatności dla rolników przekazujących małe gospodarstwa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Premie dla młodych rolników</a:t>
            </a:r>
          </a:p>
        </p:txBody>
      </p:sp>
      <p:sp>
        <p:nvSpPr>
          <p:cNvPr id="922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9227" name="Rectangle 3"/>
          <p:cNvSpPr>
            <a:spLocks/>
          </p:cNvSpPr>
          <p:nvPr/>
        </p:nvSpPr>
        <p:spPr bwMode="auto">
          <a:xfrm>
            <a:off x="250825" y="919163"/>
            <a:ext cx="864235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endParaRPr lang="pl-PL" altLang="pl-PL" sz="2000" b="1" dirty="0">
              <a:latin typeface="Calibri" pitchFamily="34" charset="0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923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923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pole tekstowe 24"/>
          <p:cNvSpPr txBox="1">
            <a:spLocks noChangeArrowheads="1"/>
          </p:cNvSpPr>
          <p:nvPr/>
        </p:nvSpPr>
        <p:spPr bwMode="auto">
          <a:xfrm>
            <a:off x="250825" y="3716338"/>
            <a:ext cx="8569325" cy="244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ts val="300"/>
              </a:spcBef>
            </a:pPr>
            <a:r>
              <a:rPr lang="pl-PL" sz="1500" b="1" dirty="0">
                <a:latin typeface="Calibri" pitchFamily="34" charset="0"/>
              </a:rPr>
              <a:t>Beneficjenci </a:t>
            </a:r>
            <a:endParaRPr lang="pl-PL" sz="1500" i="1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pl-PL" sz="1500" dirty="0">
                <a:latin typeface="Calibri" pitchFamily="34" charset="0"/>
              </a:rPr>
              <a:t>rolnicy, którzy dobrowolnie podejmują się przejść na praktyki i metody/przestrzegać praktyk i metod rolnictwa ekologicznego i spełniają definicję rolnika aktywnego zawodowo</a:t>
            </a:r>
          </a:p>
          <a:p>
            <a:pPr marL="342900" indent="-342900">
              <a:spcBef>
                <a:spcPts val="500"/>
              </a:spcBef>
            </a:pPr>
            <a:r>
              <a:rPr lang="pl-PL" sz="1500" b="1" dirty="0" smtClean="0">
                <a:latin typeface="Calibri" pitchFamily="34" charset="0"/>
              </a:rPr>
              <a:t>Warunki</a:t>
            </a:r>
            <a:endParaRPr lang="pl-PL" sz="1500" dirty="0">
              <a:latin typeface="Calibri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pl-PL" sz="1500" dirty="0">
                <a:latin typeface="Calibri" pitchFamily="34" charset="0"/>
              </a:rPr>
              <a:t>beneficjent posiada gospodarstwo rolne o powierzchni UR nie mniejszej niż 1 ha</a:t>
            </a:r>
          </a:p>
          <a:p>
            <a:pPr marL="342900" indent="-342900">
              <a:buFont typeface="Arial" charset="0"/>
              <a:buChar char="•"/>
            </a:pPr>
            <a:r>
              <a:rPr lang="pl-PL" sz="1500" dirty="0">
                <a:latin typeface="Calibri" pitchFamily="34" charset="0"/>
              </a:rPr>
              <a:t>beneficjent prowadzi produkcję rolną, zgodnie z przepisami określonymi w ustawie o rolnictwie ekologicznym i rozporządzeniu Rady (WE) nr 834/2007 i posiada wydany zgodnie z nimi certyfikat </a:t>
            </a:r>
          </a:p>
          <a:p>
            <a:pPr marL="342900" indent="-342900">
              <a:buFont typeface="Arial" charset="0"/>
              <a:buChar char="•"/>
            </a:pPr>
            <a:r>
              <a:rPr lang="pl-PL" sz="1500" dirty="0">
                <a:latin typeface="Calibri" pitchFamily="34" charset="0"/>
              </a:rPr>
              <a:t>utrzymuje sad przez 2  lata po zakończeniu okresu zobowiązania w przypadku Pakietu 10</a:t>
            </a:r>
          </a:p>
          <a:p>
            <a:pPr marL="342900" indent="-342900">
              <a:buFont typeface="Arial" charset="0"/>
              <a:buChar char="•"/>
            </a:pPr>
            <a:r>
              <a:rPr lang="pl-PL" sz="1500" dirty="0">
                <a:latin typeface="Calibri" pitchFamily="34" charset="0"/>
              </a:rPr>
              <a:t>posiada zwierzęta w przypadku Pakietu 5, 6, 11 i 12 </a:t>
            </a:r>
          </a:p>
          <a:p>
            <a:pPr marL="342900" indent="-342900">
              <a:buFont typeface="Arial" charset="0"/>
              <a:buChar char="•"/>
            </a:pPr>
            <a:r>
              <a:rPr lang="pl-PL" sz="1500" dirty="0">
                <a:latin typeface="Calibri" pitchFamily="34" charset="0"/>
              </a:rPr>
              <a:t>posiada minimalną obsadę zwierząt w przypadku Pakietu 6 i 12</a:t>
            </a:r>
          </a:p>
        </p:txBody>
      </p:sp>
      <p:sp>
        <p:nvSpPr>
          <p:cNvPr id="72706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2707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2708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2709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72710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72711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Rolnictwo ekologiczne</a:t>
            </a:r>
            <a:endParaRPr lang="en-GB" sz="32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72713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72714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083" name="Rectangle 3"/>
          <p:cNvSpPr>
            <a:spLocks/>
          </p:cNvSpPr>
          <p:nvPr/>
        </p:nvSpPr>
        <p:spPr bwMode="auto">
          <a:xfrm>
            <a:off x="179388" y="836613"/>
            <a:ext cx="86407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defRPr/>
            </a:pPr>
            <a:r>
              <a:rPr lang="pl-PL" sz="1600" b="1" dirty="0">
                <a:solidFill>
                  <a:srgbClr val="0070C0"/>
                </a:solidFill>
                <a:latin typeface="+mj-lt"/>
              </a:rPr>
              <a:t>Płatności w okresie konwersji na rolnictwo ekologiczne</a:t>
            </a:r>
          </a:p>
          <a:p>
            <a:pPr marL="0" lvl="1" algn="just">
              <a:defRPr/>
            </a:pPr>
            <a:r>
              <a:rPr lang="pl-PL" sz="1600" b="1" dirty="0">
                <a:solidFill>
                  <a:srgbClr val="0070C0"/>
                </a:solidFill>
                <a:latin typeface="+mj-lt"/>
              </a:rPr>
              <a:t>Płatności w celu utrzymania rolnictwa ekologicznego</a:t>
            </a:r>
            <a:endParaRPr lang="pl-PL" sz="1500" b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sz="1500" dirty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7276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7276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6300192" y="5661248"/>
            <a:ext cx="2448272" cy="526367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7" name="Prostokąt zaokrąglony 26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Prostokąt 27"/>
            <p:cNvSpPr/>
            <p:nvPr/>
          </p:nvSpPr>
          <p:spPr>
            <a:xfrm>
              <a:off x="369424" y="212033"/>
              <a:ext cx="7388487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BUDŻET :   </a:t>
              </a:r>
              <a:r>
                <a:rPr lang="pl-PL" sz="1600" b="1" dirty="0"/>
                <a:t>700 </a:t>
              </a:r>
              <a:r>
                <a:rPr lang="pl-PL" sz="1600" dirty="0"/>
                <a:t>mln euro</a:t>
              </a:r>
            </a:p>
          </p:txBody>
        </p:sp>
      </p:grpSp>
      <p:graphicFrame>
        <p:nvGraphicFramePr>
          <p:cNvPr id="29" name="Tabela 28"/>
          <p:cNvGraphicFramePr>
            <a:graphicFrameLocks noGrp="1"/>
          </p:cNvGraphicFramePr>
          <p:nvPr/>
        </p:nvGraphicFramePr>
        <p:xfrm>
          <a:off x="395288" y="1412875"/>
          <a:ext cx="8208911" cy="22710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005629"/>
                <a:gridCol w="2486403"/>
                <a:gridCol w="2352969"/>
                <a:gridCol w="1363910"/>
              </a:tblGrid>
              <a:tr h="356199">
                <a:tc>
                  <a:txBody>
                    <a:bodyPr/>
                    <a:lstStyle/>
                    <a:p>
                      <a:pPr algn="ctr"/>
                      <a:r>
                        <a:rPr lang="pl-PL" sz="1300" dirty="0" smtClean="0">
                          <a:solidFill>
                            <a:schemeClr val="bg1"/>
                          </a:solidFill>
                        </a:rPr>
                        <a:t>Pakiet</a:t>
                      </a:r>
                      <a:endParaRPr lang="pl-PL" sz="13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bg1"/>
                          </a:solidFill>
                        </a:rPr>
                        <a:t>Wysokość wsparcia (rocznie)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bg1"/>
                          </a:solidFill>
                        </a:rPr>
                        <a:t>w okresie konwersji</a:t>
                      </a:r>
                      <a:endParaRPr lang="pl-PL" sz="13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>
                          <a:solidFill>
                            <a:schemeClr val="bg1"/>
                          </a:solidFill>
                        </a:rPr>
                        <a:t>Wysokość wsparcia (rocznie)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>
                          <a:solidFill>
                            <a:schemeClr val="bg1"/>
                          </a:solidFill>
                        </a:rPr>
                        <a:t>w celu utrzymania</a:t>
                      </a:r>
                      <a:endParaRPr lang="pl-PL" sz="13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 smtClean="0">
                          <a:solidFill>
                            <a:schemeClr val="bg1"/>
                          </a:solidFill>
                        </a:rPr>
                        <a:t>Degresywność </a:t>
                      </a:r>
                    </a:p>
                    <a:p>
                      <a:pPr algn="ctr"/>
                      <a:r>
                        <a:rPr lang="pl-PL" sz="1300" dirty="0" smtClean="0">
                          <a:solidFill>
                            <a:schemeClr val="bg1"/>
                          </a:solidFill>
                        </a:rPr>
                        <a:t>% stawki</a:t>
                      </a:r>
                      <a:endParaRPr lang="pl-PL" sz="13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2891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/>
                        <a:t>1,</a:t>
                      </a:r>
                      <a:r>
                        <a:rPr lang="pl-PL" sz="1300" kern="1200" baseline="0" dirty="0" smtClean="0"/>
                        <a:t> 7 </a:t>
                      </a:r>
                      <a:r>
                        <a:rPr lang="pl-PL" sz="1300" kern="1200" dirty="0" smtClean="0"/>
                        <a:t> Uprawy rolnicze</a:t>
                      </a:r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180975" indent="0"/>
                      <a:r>
                        <a:rPr lang="pl-PL" sz="1300" kern="1200" dirty="0" smtClean="0"/>
                        <a:t>998 zł/ha</a:t>
                      </a:r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179388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 834 zł/ha</a:t>
                      </a:r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6">
                  <a:txBody>
                    <a:bodyPr/>
                    <a:lstStyle/>
                    <a:p>
                      <a:pPr marL="0" indent="0"/>
                      <a:r>
                        <a:rPr lang="pl-PL" sz="1300" dirty="0" smtClean="0"/>
                        <a:t>0,1 -  50 ha – 100%</a:t>
                      </a:r>
                    </a:p>
                    <a:p>
                      <a:pPr marL="0" indent="0"/>
                      <a:r>
                        <a:rPr lang="pl-PL" sz="1300" dirty="0" smtClean="0"/>
                        <a:t>50  - 100 ha  – 50%</a:t>
                      </a:r>
                    </a:p>
                    <a:p>
                      <a:pPr marL="0" indent="0"/>
                      <a:r>
                        <a:rPr lang="pl-PL" sz="1300" dirty="0" smtClean="0"/>
                        <a:t>100 -150 ha  – 25%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828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/>
                        <a:t>2,</a:t>
                      </a:r>
                      <a:r>
                        <a:rPr lang="pl-PL" sz="1300" kern="1200" baseline="0" dirty="0" smtClean="0"/>
                        <a:t> 8  </a:t>
                      </a:r>
                      <a:r>
                        <a:rPr lang="pl-PL" sz="1300" kern="1200" dirty="0" smtClean="0"/>
                        <a:t>Uprawy warzywne</a:t>
                      </a:r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/>
                        <a:t>1 557 zł/ha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1 310 zł/ha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 vMerge="1">
                  <a:txBody>
                    <a:bodyPr/>
                    <a:lstStyle/>
                    <a:p>
                      <a:pPr marL="88900" indent="0"/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7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/>
                        <a:t>3, 9  Uprawy zielarskie</a:t>
                      </a:r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/>
                        <a:t>1 325 zł/ha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1 325 zł/ha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 vMerge="1">
                  <a:txBody>
                    <a:bodyPr/>
                    <a:lstStyle/>
                    <a:p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4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/>
                        <a:t>4,</a:t>
                      </a:r>
                      <a:r>
                        <a:rPr lang="pl-PL" sz="1300" kern="1200" baseline="0" dirty="0" smtClean="0"/>
                        <a:t> 10</a:t>
                      </a:r>
                      <a:r>
                        <a:rPr lang="pl-PL" sz="1300" kern="1200" dirty="0" smtClean="0"/>
                        <a:t> Uprawy sadownicze</a:t>
                      </a:r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/>
                        <a:t>1 882 zł/ha (podstawowe)</a:t>
                      </a:r>
                    </a:p>
                    <a:p>
                      <a:pPr marL="179388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/>
                        <a:t>790 zł/ha  (ekstensywne)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1 501 zł/ha  (</a:t>
                      </a:r>
                      <a:r>
                        <a:rPr lang="pl-PL" sz="1300" kern="1200" dirty="0" smtClean="0"/>
                        <a:t>podstawowe) </a:t>
                      </a:r>
                    </a:p>
                    <a:p>
                      <a:pPr marL="88900" marR="0" indent="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 660 zł/ha  (ekstensywne)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 vMerge="1">
                  <a:txBody>
                    <a:bodyPr/>
                    <a:lstStyle/>
                    <a:p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1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/>
                        <a:t>5,</a:t>
                      </a:r>
                      <a:r>
                        <a:rPr lang="pl-PL" sz="1300" kern="1200" baseline="0" dirty="0" smtClean="0"/>
                        <a:t> 11</a:t>
                      </a:r>
                      <a:r>
                        <a:rPr lang="pl-PL" sz="1300" kern="1200" dirty="0" smtClean="0"/>
                        <a:t> Uprawy paszowe na GO</a:t>
                      </a:r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>
                  <a:txBody>
                    <a:bodyPr/>
                    <a:lstStyle/>
                    <a:p>
                      <a:pPr marL="180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/>
                        <a:t>830 zł/ha 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>
                  <a:txBody>
                    <a:bodyPr/>
                    <a:lstStyle/>
                    <a:p>
                      <a:pPr marL="179388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 617 zł/ha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 vMerge="1">
                  <a:txBody>
                    <a:bodyPr/>
                    <a:lstStyle/>
                    <a:p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701">
                <a:tc>
                  <a:txBody>
                    <a:bodyPr/>
                    <a:lstStyle/>
                    <a:p>
                      <a:pPr marL="0" indent="0"/>
                      <a:r>
                        <a:rPr lang="pl-PL" sz="1300" dirty="0" smtClean="0"/>
                        <a:t>6,</a:t>
                      </a:r>
                      <a:r>
                        <a:rPr lang="pl-PL" sz="1300" baseline="0" dirty="0" smtClean="0"/>
                        <a:t> 12</a:t>
                      </a:r>
                      <a:r>
                        <a:rPr lang="pl-PL" sz="1300" dirty="0" smtClean="0"/>
                        <a:t> Trwałe użytki zielone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>
                  <a:txBody>
                    <a:bodyPr/>
                    <a:lstStyle/>
                    <a:p>
                      <a:pPr marL="180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 smtClean="0"/>
                        <a:t>428 zł/ha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>
                  <a:txBody>
                    <a:bodyPr/>
                    <a:lstStyle/>
                    <a:p>
                      <a:pPr marL="179388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kern="1200" dirty="0" smtClean="0"/>
                        <a:t> 428 zł/ha</a:t>
                      </a:r>
                      <a:endParaRPr lang="pl-PL" sz="13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0" marR="3600" marT="18000" marB="18000" anchor="ctr"/>
                </a:tc>
                <a:tc vMerge="1">
                  <a:txBody>
                    <a:bodyPr/>
                    <a:lstStyle/>
                    <a:p>
                      <a:endParaRPr lang="pl-PL" sz="13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" marR="3600" marT="18000" marB="1800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4754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4755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4756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74757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74758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Płatności dla obszarów z ograniczeniami naturalnymi </a:t>
            </a:r>
            <a:b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</a:b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lub innymi szczególnymi ograniczeniami</a:t>
            </a:r>
            <a:endParaRPr lang="en-GB" sz="24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74760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74761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083" name="Rectangle 3"/>
          <p:cNvSpPr>
            <a:spLocks/>
          </p:cNvSpPr>
          <p:nvPr/>
        </p:nvSpPr>
        <p:spPr bwMode="auto">
          <a:xfrm>
            <a:off x="250825" y="919163"/>
            <a:ext cx="8893175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defRPr/>
            </a:pPr>
            <a:r>
              <a:rPr lang="pl-PL" b="1" dirty="0">
                <a:solidFill>
                  <a:srgbClr val="0070C0"/>
                </a:solidFill>
                <a:latin typeface="+mj-lt"/>
              </a:rPr>
              <a:t>Płatności dla obszarów górskich (ONW typ górski)</a:t>
            </a:r>
          </a:p>
          <a:p>
            <a:pPr marL="342900" indent="-342900" algn="just">
              <a:defRPr/>
            </a:pPr>
            <a:r>
              <a:rPr lang="pl-PL" b="1" dirty="0">
                <a:solidFill>
                  <a:srgbClr val="0070C0"/>
                </a:solidFill>
                <a:latin typeface="+mj-lt"/>
              </a:rPr>
              <a:t>Płatności dla obszarów nizinnych (ONW tym nizinny)</a:t>
            </a:r>
          </a:p>
          <a:p>
            <a:pPr marL="342900" indent="-342900" algn="just">
              <a:defRPr/>
            </a:pPr>
            <a:r>
              <a:rPr lang="pl-PL" b="1" dirty="0">
                <a:solidFill>
                  <a:srgbClr val="0070C0"/>
                </a:solidFill>
                <a:latin typeface="+mj-lt"/>
              </a:rPr>
              <a:t>Płatności dla obszarów specyficznych (ONW typ specyficzny)</a:t>
            </a: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500" dirty="0">
                <a:latin typeface="+mj-lt"/>
              </a:rPr>
              <a:t>Płatność ryczałtowa, jednoroczna, do hektara użytków rolnych położonych na obszarach ONW</a:t>
            </a:r>
          </a:p>
          <a:p>
            <a:pPr marL="342900" indent="-342900" algn="just">
              <a:spcBef>
                <a:spcPts val="1200"/>
              </a:spcBef>
              <a:defRPr/>
            </a:pPr>
            <a:r>
              <a:rPr lang="pl-PL" sz="1500" b="1" dirty="0">
                <a:latin typeface="+mj-lt"/>
              </a:rPr>
              <a:t>Beneficjenci </a:t>
            </a:r>
          </a:p>
          <a:p>
            <a:pPr marL="265113" indent="-176213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 rolnicy aktywni zawodowo, którzy użytkują grunty rolne położone na obszarach z utrudnieniami naturalnymi lub innymi szczególnymi utrudnieniami</a:t>
            </a:r>
          </a:p>
          <a:p>
            <a:pPr marL="342900" indent="-342900" algn="just">
              <a:defRPr/>
            </a:pPr>
            <a:endParaRPr lang="pl-PL" dirty="0">
              <a:latin typeface="+mj-lt"/>
            </a:endParaRPr>
          </a:p>
          <a:p>
            <a:pPr marL="342900" indent="-342900" algn="just">
              <a:defRPr/>
            </a:pPr>
            <a:endParaRPr lang="pl-PL" altLang="pl-PL" b="1" dirty="0">
              <a:latin typeface="+mj-lt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74804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74806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424516" y="5588476"/>
            <a:ext cx="4067373" cy="504057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369424" y="212033"/>
              <a:ext cx="7388487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BUDŻET :   </a:t>
              </a:r>
              <a:r>
                <a:rPr lang="pl-PL" sz="1600" b="1" dirty="0"/>
                <a:t>2 330   </a:t>
              </a:r>
              <a:r>
                <a:rPr lang="pl-PL" sz="1600" dirty="0"/>
                <a:t>mln euro </a:t>
              </a:r>
              <a:endParaRPr lang="pl-PL" sz="1600" b="1" dirty="0"/>
            </a:p>
          </p:txBody>
        </p:sp>
      </p:grpSp>
      <p:graphicFrame>
        <p:nvGraphicFramePr>
          <p:cNvPr id="27" name="Tabela 26"/>
          <p:cNvGraphicFramePr>
            <a:graphicFrameLocks noGrp="1"/>
          </p:cNvGraphicFramePr>
          <p:nvPr/>
        </p:nvGraphicFramePr>
        <p:xfrm>
          <a:off x="4787900" y="3068638"/>
          <a:ext cx="2947988" cy="1871664"/>
        </p:xfrm>
        <a:graphic>
          <a:graphicData uri="http://schemas.openxmlformats.org/drawingml/2006/table">
            <a:tbl>
              <a:tblPr/>
              <a:tblGrid>
                <a:gridCol w="1455738"/>
                <a:gridCol w="1492250"/>
              </a:tblGrid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Powierzchnia UR   ha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Poziom degresywności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439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do 50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</a:tr>
              <a:tr h="439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50,01 - 100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100,01 - 150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Tabela 27"/>
          <p:cNvGraphicFramePr>
            <a:graphicFrameLocks noGrp="1"/>
          </p:cNvGraphicFramePr>
          <p:nvPr/>
        </p:nvGraphicFramePr>
        <p:xfrm>
          <a:off x="477838" y="3062288"/>
          <a:ext cx="3446462" cy="1879602"/>
        </p:xfrm>
        <a:graphic>
          <a:graphicData uri="http://schemas.openxmlformats.org/drawingml/2006/table">
            <a:tbl>
              <a:tblPr/>
              <a:tblGrid>
                <a:gridCol w="996950"/>
                <a:gridCol w="1360487"/>
                <a:gridCol w="1089025"/>
              </a:tblGrid>
              <a:tr h="533400">
                <a:tc gridSpan="2">
                  <a:txBody>
                    <a:bodyPr/>
                    <a:lstStyle/>
                    <a:p>
                      <a:pPr marL="34925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Typ ONW</a:t>
                      </a:r>
                      <a:endParaRPr kumimoji="0" lang="pl-PL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925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Dopłata zł/ha/rok</a:t>
                      </a:r>
                      <a:endParaRPr kumimoji="0" lang="pl-PL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3349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Górskie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450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</a:tr>
              <a:tr h="334963">
                <a:tc rowSpan="2"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Nizinne</a:t>
                      </a:r>
                      <a:endParaRPr kumimoji="0" lang="pl-PL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Strefa nizinna I</a:t>
                      </a:r>
                      <a:endParaRPr kumimoji="0" lang="pl-PL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925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179</a:t>
                      </a:r>
                      <a:endParaRPr kumimoji="0" lang="pl-PL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Strefa nizinna II</a:t>
                      </a:r>
                      <a:endParaRPr kumimoji="0" lang="pl-PL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264</a:t>
                      </a:r>
                      <a:endParaRPr kumimoji="0" lang="pl-PL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</a:tr>
              <a:tr h="3413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Specyficzne</a:t>
                      </a:r>
                      <a:endParaRPr kumimoji="0" lang="pl-PL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925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264</a:t>
                      </a:r>
                      <a:endParaRPr kumimoji="0" lang="pl-PL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0723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0724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0725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30726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30727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Inwestycje w środki trwałe</a:t>
            </a:r>
            <a:endParaRPr lang="en-GB" sz="32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30729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30730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9227" name="Rectangle 3"/>
          <p:cNvSpPr>
            <a:spLocks/>
          </p:cNvSpPr>
          <p:nvPr/>
        </p:nvSpPr>
        <p:spPr bwMode="auto">
          <a:xfrm>
            <a:off x="251520" y="836712"/>
            <a:ext cx="864235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Scalanie gruntów</a:t>
            </a:r>
            <a:endParaRPr lang="pl-PL" b="1" i="1" dirty="0" smtClean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Beneficjenci</a:t>
            </a:r>
          </a:p>
          <a:p>
            <a:pPr marL="265113" indent="-176213" algn="just">
              <a:buFont typeface="Arial" charset="0"/>
              <a:buChar char="•"/>
              <a:defRPr/>
            </a:pPr>
            <a:r>
              <a:rPr lang="pl-PL" sz="1500" dirty="0" smtClean="0">
                <a:latin typeface="+mj-lt"/>
              </a:rPr>
              <a:t>starosta</a:t>
            </a: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500" b="1" dirty="0">
                <a:latin typeface="+mj-lt"/>
              </a:rPr>
              <a:t>Kryteria wyboru</a:t>
            </a:r>
          </a:p>
          <a:p>
            <a:pPr marL="265113" indent="-176213" algn="just">
              <a:buFont typeface="Arial" charset="0"/>
              <a:buChar char="•"/>
              <a:defRPr/>
            </a:pPr>
            <a:r>
              <a:rPr lang="pl-PL" sz="1500" dirty="0">
                <a:latin typeface="+mj-lt"/>
              </a:rPr>
              <a:t>poprawa środowiska przyrodniczego</a:t>
            </a:r>
          </a:p>
          <a:p>
            <a:pPr marL="265113" indent="-176213" algn="just">
              <a:buFont typeface="Arial" charset="0"/>
              <a:buChar char="•"/>
              <a:defRPr/>
            </a:pPr>
            <a:r>
              <a:rPr lang="pl-PL" sz="1500" dirty="0">
                <a:latin typeface="+mj-lt"/>
              </a:rPr>
              <a:t>poprawa walorów krajobrazowych</a:t>
            </a:r>
          </a:p>
          <a:p>
            <a:pPr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Zakres </a:t>
            </a:r>
            <a:r>
              <a:rPr lang="pl-PL" sz="1500" b="1" dirty="0">
                <a:latin typeface="+mj-lt"/>
              </a:rPr>
              <a:t>wsparcia</a:t>
            </a:r>
          </a:p>
          <a:p>
            <a:pPr marL="265113" indent="-176213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opracowanie projektu scalenia</a:t>
            </a:r>
          </a:p>
          <a:p>
            <a:pPr marL="265113" indent="-176213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zagospodarowanie </a:t>
            </a:r>
            <a:r>
              <a:rPr lang="pl-PL" sz="1500" dirty="0" err="1" smtClean="0">
                <a:latin typeface="+mj-lt"/>
              </a:rPr>
              <a:t>poscaleniowe</a:t>
            </a:r>
            <a:endParaRPr lang="pl-PL" sz="1500" dirty="0" smtClean="0">
              <a:latin typeface="+mj-lt"/>
            </a:endParaRPr>
          </a:p>
          <a:p>
            <a:pPr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Warunki - </a:t>
            </a:r>
            <a:r>
              <a:rPr lang="pl-PL" sz="1500" dirty="0" smtClean="0">
                <a:latin typeface="+mj-lt"/>
              </a:rPr>
              <a:t>Operacje: 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zgodne z ustawą o </a:t>
            </a:r>
            <a:r>
              <a:rPr lang="pl-PL" sz="1500" i="1" dirty="0" smtClean="0">
                <a:latin typeface="+mj-lt"/>
              </a:rPr>
              <a:t>scalaniu i wymianie gruntów, 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poparte wystąpieniem do starosty ponad 50% właścicieli gospodarstw rolnych z projektowanego obszaru scalenia lub na wniosek właścicieli gruntów, których łączny obszar przekracza połowę powierzchni projektowanego obszaru scalenia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dla których opracowano założenia do projektu scalenia gruntów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zgodne z przepisami prawa mającymi zastosowanie do tego rodzaju inwestycji:</a:t>
            </a:r>
          </a:p>
          <a:p>
            <a:pPr marL="447675" lvl="1" indent="-176213">
              <a:buFont typeface="Calibri" pitchFamily="34" charset="0"/>
              <a:buChar char="–"/>
            </a:pPr>
            <a:r>
              <a:rPr lang="pl-PL" sz="1500" dirty="0" smtClean="0">
                <a:latin typeface="+mj-lt"/>
              </a:rPr>
              <a:t>przeprowadzania ocen oddziaływania na środowisko, w tym na obszarach Natura 2000</a:t>
            </a:r>
          </a:p>
          <a:p>
            <a:pPr marL="447675" lvl="1" indent="-176213">
              <a:buFont typeface="Calibri" pitchFamily="34" charset="0"/>
              <a:buChar char="–"/>
            </a:pPr>
            <a:r>
              <a:rPr lang="pl-PL" sz="1500" dirty="0" smtClean="0">
                <a:latin typeface="+mj-lt"/>
              </a:rPr>
              <a:t>na obszarach NATURA 2000 oraz innych obszarach chronionych - zgodne z planami zadań ochronnych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i planami ochrony przewidzianymi odrębnymi przepisami dla takich terenów, a w przypadku braku tych planów – zgodne z ustawą  o ochronie przyrody</a:t>
            </a:r>
          </a:p>
          <a:p>
            <a:pPr marL="447675" lvl="1" indent="-447675"/>
            <a:r>
              <a:rPr lang="pl-PL" sz="1500" dirty="0" smtClean="0">
                <a:latin typeface="+mj-lt"/>
              </a:rPr>
              <a:t>Pomocy nie przyznaje się na realizacje scaleń infrastrukturalnych</a:t>
            </a:r>
          </a:p>
          <a:p>
            <a:pPr marL="265113" indent="-176213">
              <a:buFont typeface="Arial" pitchFamily="34" charset="0"/>
              <a:buChar char="•"/>
              <a:defRPr/>
            </a:pPr>
            <a:endParaRPr lang="pl-PL" altLang="pl-PL" sz="1500" dirty="0">
              <a:latin typeface="+mj-lt"/>
              <a:cs typeface="Arial" charset="0"/>
            </a:endParaRPr>
          </a:p>
        </p:txBody>
      </p:sp>
      <p:grpSp>
        <p:nvGrpSpPr>
          <p:cNvPr id="30732" name="Grupa 15"/>
          <p:cNvGrpSpPr>
            <a:grpSpLocks/>
          </p:cNvGrpSpPr>
          <p:nvPr/>
        </p:nvGrpSpPr>
        <p:grpSpPr bwMode="auto">
          <a:xfrm>
            <a:off x="323528" y="6210300"/>
            <a:ext cx="8594008" cy="647700"/>
            <a:chOff x="323850" y="6165850"/>
            <a:chExt cx="8382000" cy="647700"/>
          </a:xfrm>
        </p:grpSpPr>
        <p:sp>
          <p:nvSpPr>
            <p:cNvPr id="30735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0736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30737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283968" y="980728"/>
            <a:ext cx="4716016" cy="2304256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5" name="Prostokąt zaokrąglony 24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Prostokąt 25"/>
            <p:cNvSpPr/>
            <p:nvPr/>
          </p:nvSpPr>
          <p:spPr>
            <a:xfrm>
              <a:off x="256029" y="213064"/>
              <a:ext cx="7518122" cy="63756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l-PL" sz="1300" b="1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Opracowanie projektu scaleniowego:</a:t>
              </a:r>
            </a:p>
            <a:p>
              <a:pPr marL="176213" indent="-176213"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 smtClean="0"/>
                <a:t> </a:t>
              </a:r>
              <a:r>
                <a:rPr lang="pl-PL" sz="1300" b="1" dirty="0" smtClean="0"/>
                <a:t>800</a:t>
              </a:r>
              <a:r>
                <a:rPr lang="pl-PL" sz="1300" dirty="0" smtClean="0"/>
                <a:t> </a:t>
              </a:r>
              <a:r>
                <a:rPr lang="pl-PL" sz="1300" dirty="0"/>
                <a:t>euro/ha (dolnośląskie, lubelskie, podkarpackie, małopolskie, śląskie, świętokrzyskie)</a:t>
              </a:r>
            </a:p>
            <a:p>
              <a:pPr marL="176213" indent="-176213"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/>
                <a:t> do </a:t>
              </a:r>
              <a:r>
                <a:rPr lang="pl-PL" sz="1300" b="1" dirty="0"/>
                <a:t>650</a:t>
              </a:r>
              <a:r>
                <a:rPr lang="pl-PL" sz="1300" dirty="0"/>
                <a:t> euro/ha (pozostałe woj.)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Zagospodarowanie </a:t>
              </a:r>
              <a:r>
                <a:rPr lang="pl-PL" sz="1300" b="1" dirty="0" err="1" smtClean="0"/>
                <a:t>poscaleniowe</a:t>
              </a:r>
              <a:r>
                <a:rPr lang="pl-PL" sz="1300" dirty="0"/>
                <a:t>:</a:t>
              </a:r>
            </a:p>
            <a:p>
              <a:pPr marL="176213" indent="-176213"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/>
                <a:t> do </a:t>
              </a:r>
              <a:r>
                <a:rPr lang="pl-PL" sz="1300" b="1" dirty="0"/>
                <a:t>2</a:t>
              </a:r>
              <a:r>
                <a:rPr lang="pl-PL" sz="1300" dirty="0"/>
                <a:t> tys. euro/ha (dolnośląskie, lubelskie, podkarpackie, małopolskie, śląskie, świętokrzyskie)</a:t>
              </a:r>
            </a:p>
            <a:p>
              <a:pPr marL="176213" indent="-176213"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 smtClean="0"/>
                <a:t> do  </a:t>
              </a:r>
              <a:r>
                <a:rPr lang="pl-PL" sz="1300" b="1" dirty="0"/>
                <a:t>1,9</a:t>
              </a:r>
              <a:r>
                <a:rPr lang="pl-PL" sz="1300" dirty="0"/>
                <a:t> tys. euro/ha (pozostałe województwa)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200" dirty="0"/>
                <a:t> </a:t>
              </a:r>
            </a:p>
          </p:txBody>
        </p:sp>
      </p:grpSp>
      <p:grpSp>
        <p:nvGrpSpPr>
          <p:cNvPr id="5" name="Grupa 11"/>
          <p:cNvGrpSpPr>
            <a:grpSpLocks/>
          </p:cNvGrpSpPr>
          <p:nvPr/>
        </p:nvGrpSpPr>
        <p:grpSpPr bwMode="auto">
          <a:xfrm>
            <a:off x="5481424" y="5336020"/>
            <a:ext cx="3492896" cy="792088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9" name="Prostokąt zaokrąglony 28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Prostokąt 29"/>
            <p:cNvSpPr/>
            <p:nvPr/>
          </p:nvSpPr>
          <p:spPr>
            <a:xfrm>
              <a:off x="158135" y="212033"/>
              <a:ext cx="7748626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ts val="300"/>
                </a:spcAft>
                <a:defRPr/>
              </a:pPr>
              <a:r>
                <a:rPr lang="pl-PL" sz="1500" dirty="0"/>
                <a:t>BUDŻET: </a:t>
              </a:r>
              <a:r>
                <a:rPr lang="pl-PL" sz="1500" dirty="0" smtClean="0"/>
                <a:t>   </a:t>
              </a:r>
              <a:r>
                <a:rPr lang="pl-PL" sz="1500" b="1" dirty="0" smtClean="0"/>
                <a:t>139</a:t>
              </a:r>
              <a:r>
                <a:rPr lang="pl-PL" sz="1500" dirty="0" smtClean="0"/>
                <a:t>   mln euro</a:t>
              </a:r>
              <a:endParaRPr lang="pl-PL" sz="1500" dirty="0"/>
            </a:p>
            <a:p>
              <a:pPr defTabSz="1066800">
                <a:lnSpc>
                  <a:spcPct val="90000"/>
                </a:lnSpc>
                <a:spcAft>
                  <a:spcPts val="300"/>
                </a:spcAft>
                <a:defRPr/>
              </a:pPr>
              <a:r>
                <a:rPr lang="pl-PL" sz="1500" dirty="0"/>
                <a:t>Planowana liczba beneficjentów: </a:t>
              </a:r>
              <a:r>
                <a:rPr lang="pl-PL" sz="1500" dirty="0" smtClean="0"/>
                <a:t> </a:t>
              </a:r>
              <a:r>
                <a:rPr lang="pl-PL" sz="1500" b="1" dirty="0" smtClean="0"/>
                <a:t>85</a:t>
              </a:r>
              <a:endParaRPr lang="pl-PL" sz="1500" b="1" dirty="0"/>
            </a:p>
            <a:p>
              <a:pPr defTabSz="1066800">
                <a:lnSpc>
                  <a:spcPct val="90000"/>
                </a:lnSpc>
                <a:spcAft>
                  <a:spcPts val="300"/>
                </a:spcAft>
                <a:defRPr/>
              </a:pPr>
              <a:r>
                <a:rPr lang="pl-PL" sz="1500" dirty="0"/>
                <a:t>Kwalifikowalność kosztów: do</a:t>
              </a:r>
              <a:r>
                <a:rPr lang="pl-PL" sz="1500" b="1" dirty="0"/>
                <a:t> 100 %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8850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8851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8852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78853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78854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Inwestycje w rozwój obszarów leśnych i poprawę żywotności lasów</a:t>
            </a: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78856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78857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78858" name="Rectangle 3"/>
          <p:cNvSpPr>
            <a:spLocks/>
          </p:cNvSpPr>
          <p:nvPr/>
        </p:nvSpPr>
        <p:spPr bwMode="auto">
          <a:xfrm>
            <a:off x="271463" y="806450"/>
            <a:ext cx="8785225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endParaRPr lang="pl-PL" altLang="pl-PL" b="1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/>
            <a:r>
              <a:rPr lang="pl-PL" altLang="pl-PL" b="1" dirty="0">
                <a:solidFill>
                  <a:srgbClr val="0070C0"/>
                </a:solidFill>
                <a:latin typeface="Calibri" pitchFamily="34" charset="0"/>
              </a:rPr>
              <a:t>Zalesianie i tworzenie terenów zalesionych</a:t>
            </a:r>
            <a:endParaRPr lang="pl-PL" altLang="pl-PL" i="1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>
              <a:spcBef>
                <a:spcPts val="500"/>
              </a:spcBef>
            </a:pPr>
            <a:r>
              <a:rPr lang="pl-PL" altLang="pl-PL" sz="1500" b="1" dirty="0">
                <a:latin typeface="Calibri" pitchFamily="34" charset="0"/>
              </a:rPr>
              <a:t>Rodzaj wsparcia</a:t>
            </a:r>
          </a:p>
          <a:p>
            <a:pPr marL="342900" indent="-342900" algn="just"/>
            <a:r>
              <a:rPr lang="pl-PL" altLang="pl-PL" sz="1500" dirty="0">
                <a:latin typeface="Calibri" pitchFamily="34" charset="0"/>
              </a:rPr>
              <a:t>Pomoc jest przyznawana w formie ryczałtu :</a:t>
            </a:r>
          </a:p>
          <a:p>
            <a:pPr marL="354013" lvl="1" indent="-265113" algn="just">
              <a:buFont typeface="Arial" charset="0"/>
              <a:buChar char="•"/>
            </a:pPr>
            <a:r>
              <a:rPr lang="pl-PL" altLang="pl-PL" sz="1500" dirty="0">
                <a:latin typeface="Calibri" pitchFamily="34" charset="0"/>
              </a:rPr>
              <a:t>jednorazowo za zalesienie gruntów –  tzw. </a:t>
            </a:r>
            <a:r>
              <a:rPr lang="pl-PL" altLang="pl-PL" sz="1500" b="1" dirty="0">
                <a:latin typeface="Calibri" pitchFamily="34" charset="0"/>
              </a:rPr>
              <a:t>wsparcie na zalesienie</a:t>
            </a:r>
          </a:p>
          <a:p>
            <a:pPr marL="354013" lvl="1" indent="-265113">
              <a:buFont typeface="Arial" charset="0"/>
              <a:buChar char="•"/>
            </a:pPr>
            <a:r>
              <a:rPr lang="pl-PL" altLang="pl-PL" sz="1500" dirty="0">
                <a:latin typeface="Calibri" pitchFamily="34" charset="0"/>
              </a:rPr>
              <a:t>maksymalnie przez 5 lat na utrzymanie, pielęgnowanie i ewentualną ochronę przed zwierzyną upraw leśnych –   tzw. </a:t>
            </a:r>
            <a:r>
              <a:rPr lang="pl-PL" altLang="pl-PL" sz="1500" b="1" dirty="0">
                <a:latin typeface="Calibri" pitchFamily="34" charset="0"/>
              </a:rPr>
              <a:t>premia pielęgnacyjna</a:t>
            </a:r>
          </a:p>
          <a:p>
            <a:pPr marL="354013" lvl="1" indent="-265113">
              <a:buFont typeface="Arial" charset="0"/>
              <a:buChar char="•"/>
            </a:pPr>
            <a:r>
              <a:rPr lang="pl-PL" altLang="pl-PL" sz="1500" dirty="0">
                <a:latin typeface="Calibri" pitchFamily="34" charset="0"/>
              </a:rPr>
              <a:t>maksymalnie przez 12 lat na pokrycie utraconych dochodów z działalności rolniczej</a:t>
            </a:r>
            <a:br>
              <a:rPr lang="pl-PL" altLang="pl-PL" sz="1500" dirty="0">
                <a:latin typeface="Calibri" pitchFamily="34" charset="0"/>
              </a:rPr>
            </a:br>
            <a:r>
              <a:rPr lang="pl-PL" altLang="pl-PL" sz="1500" dirty="0">
                <a:latin typeface="Calibri" pitchFamily="34" charset="0"/>
              </a:rPr>
              <a:t>– tzw. </a:t>
            </a:r>
            <a:r>
              <a:rPr lang="pl-PL" altLang="pl-PL" sz="1500" b="1" dirty="0">
                <a:latin typeface="Calibri" pitchFamily="34" charset="0"/>
              </a:rPr>
              <a:t>premia zalesieniowa</a:t>
            </a:r>
          </a:p>
          <a:p>
            <a:pPr marL="354013" lvl="1" indent="-265113">
              <a:buFont typeface="Arial" charset="0"/>
              <a:buChar char="•"/>
            </a:pPr>
            <a:endParaRPr lang="pl-PL" altLang="pl-PL" sz="1500" b="1" dirty="0">
              <a:latin typeface="Calibri" pitchFamily="34" charset="0"/>
            </a:endParaRPr>
          </a:p>
          <a:p>
            <a:pPr marL="342900" indent="-342900" algn="just">
              <a:spcBef>
                <a:spcPts val="500"/>
              </a:spcBef>
            </a:pPr>
            <a:r>
              <a:rPr lang="pl-PL" altLang="pl-PL" sz="1500" b="1" dirty="0">
                <a:latin typeface="Calibri" pitchFamily="34" charset="0"/>
              </a:rPr>
              <a:t>Beneficjenci </a:t>
            </a:r>
            <a:endParaRPr lang="pl-PL" altLang="pl-PL" sz="1500" i="1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pl-PL" altLang="pl-PL" sz="1500" dirty="0">
                <a:latin typeface="Calibri" pitchFamily="34" charset="0"/>
              </a:rPr>
              <a:t>rolnicy </a:t>
            </a:r>
            <a:r>
              <a:rPr lang="pl-PL" altLang="pl-PL" sz="1500" dirty="0"/>
              <a:t>- </a:t>
            </a:r>
            <a:r>
              <a:rPr lang="pl-PL" altLang="pl-PL" sz="1500" dirty="0">
                <a:latin typeface="Calibri" pitchFamily="34" charset="0"/>
              </a:rPr>
              <a:t>właściciele gruntów przeznaczonych do zalesienia</a:t>
            </a:r>
            <a:r>
              <a:rPr lang="pl-PL" altLang="pl-PL" sz="1500" dirty="0"/>
              <a:t>.</a:t>
            </a:r>
          </a:p>
          <a:p>
            <a:pPr marL="342900" indent="-342900">
              <a:buFont typeface="Arial" charset="0"/>
              <a:buChar char="•"/>
            </a:pPr>
            <a:r>
              <a:rPr lang="pl-PL" altLang="pl-PL" sz="1500" dirty="0">
                <a:latin typeface="Calibri" pitchFamily="34" charset="0"/>
              </a:rPr>
              <a:t>JST będące właścicielami gruntów rolnych oraz gruntów innych niż rolne – w zakresie kosztów założenia</a:t>
            </a:r>
          </a:p>
          <a:p>
            <a:pPr marL="342900" indent="-342900">
              <a:buFont typeface="Arial" charset="0"/>
              <a:buNone/>
            </a:pPr>
            <a:endParaRPr lang="pl-PL" altLang="pl-PL" sz="1500" dirty="0"/>
          </a:p>
          <a:p>
            <a:pPr marL="342900" indent="-342900">
              <a:buFont typeface="Arial" charset="0"/>
              <a:buNone/>
            </a:pPr>
            <a:r>
              <a:rPr lang="pl-PL" altLang="pl-PL" sz="1500" b="1" smtClean="0">
                <a:latin typeface="Calibri" pitchFamily="34" charset="0"/>
                <a:cs typeface="Arial" charset="0"/>
              </a:rPr>
              <a:t>Warunki</a:t>
            </a:r>
            <a:endParaRPr lang="pl-PL" altLang="pl-PL" sz="1500" b="1" dirty="0">
              <a:latin typeface="Calibri" pitchFamily="34" charset="0"/>
              <a:cs typeface="Arial" charset="0"/>
            </a:endParaRPr>
          </a:p>
          <a:p>
            <a:pPr marL="342900" indent="-342900" algn="just">
              <a:buFont typeface="Arial" charset="0"/>
              <a:buChar char="•"/>
            </a:pPr>
            <a:r>
              <a:rPr lang="pl-PL" altLang="pl-PL" sz="1500" dirty="0">
                <a:latin typeface="Calibri" pitchFamily="34" charset="0"/>
                <a:cs typeface="Arial" charset="0"/>
              </a:rPr>
              <a:t>Min. powierzchnia gruntu objętego pomocą – 0,1 ha</a:t>
            </a:r>
          </a:p>
          <a:p>
            <a:pPr marL="342900" indent="-342900" algn="just">
              <a:buFont typeface="Arial" charset="0"/>
              <a:buChar char="•"/>
            </a:pPr>
            <a:r>
              <a:rPr lang="pl-PL" altLang="pl-PL" sz="1500" dirty="0" err="1">
                <a:latin typeface="Calibri" pitchFamily="34" charset="0"/>
                <a:cs typeface="Arial" charset="0"/>
              </a:rPr>
              <a:t>Max</a:t>
            </a:r>
            <a:r>
              <a:rPr lang="pl-PL" altLang="pl-PL" sz="1500" dirty="0">
                <a:latin typeface="Calibri" pitchFamily="34" charset="0"/>
                <a:cs typeface="Arial" charset="0"/>
              </a:rPr>
              <a:t>. powierzchnia gruntu objęta pomocą – 20 ha</a:t>
            </a:r>
          </a:p>
          <a:p>
            <a:pPr marL="342900" indent="-342900">
              <a:buFont typeface="Arial" charset="0"/>
              <a:buChar char="•"/>
            </a:pPr>
            <a:r>
              <a:rPr lang="pl-PL" altLang="pl-PL" sz="1500" dirty="0">
                <a:latin typeface="Calibri" pitchFamily="34" charset="0"/>
                <a:cs typeface="Arial" charset="0"/>
              </a:rPr>
              <a:t>Grunty orne  i sady oraz grunty inne niż rolne – wykazane w ewidencji gruntów jako UR lub grunty zadrzewione i zakrzewione na UR niewykorzystywane do produkcji rolniczej.</a:t>
            </a:r>
          </a:p>
          <a:p>
            <a:pPr marL="342900" indent="-342900"/>
            <a:endParaRPr lang="pl-PL" altLang="pl-PL" sz="1500" dirty="0">
              <a:latin typeface="Calibri" pitchFamily="34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7886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7886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80898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80899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80900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80901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80902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Inwestycje w rozwój obszarów leśnych i poprawę żywotności lasów</a:t>
            </a: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80904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1755" name="Rectangle 3"/>
          <p:cNvSpPr>
            <a:spLocks/>
          </p:cNvSpPr>
          <p:nvPr/>
        </p:nvSpPr>
        <p:spPr bwMode="auto">
          <a:xfrm>
            <a:off x="6588125" y="908050"/>
            <a:ext cx="244792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pl-PL" altLang="pl-PL" b="1" dirty="0">
                <a:solidFill>
                  <a:srgbClr val="0070C0"/>
                </a:solidFill>
                <a:latin typeface="+mj-lt"/>
              </a:rPr>
              <a:t>Zalesianie i tworzenie terenów zalesionych</a:t>
            </a:r>
            <a:endParaRPr lang="pl-PL" altLang="pl-PL" sz="1600" dirty="0">
              <a:latin typeface="+mj-lt"/>
              <a:cs typeface="Arial" charset="0"/>
            </a:endParaRPr>
          </a:p>
        </p:txBody>
      </p:sp>
      <p:grpSp>
        <p:nvGrpSpPr>
          <p:cNvPr id="2" name="Grupa 9"/>
          <p:cNvGrpSpPr>
            <a:grpSpLocks/>
          </p:cNvGrpSpPr>
          <p:nvPr/>
        </p:nvGrpSpPr>
        <p:grpSpPr bwMode="auto">
          <a:xfrm>
            <a:off x="2700338" y="6237288"/>
            <a:ext cx="3743325" cy="576262"/>
            <a:chOff x="2699792" y="6237312"/>
            <a:chExt cx="3744416" cy="576064"/>
          </a:xfrm>
        </p:grpSpPr>
        <p:pic>
          <p:nvPicPr>
            <p:cNvPr id="81027" name="Picture 20" descr="http://www.powiat.mogilno.pl/_nowa/images/stories/logo_ministerstwa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51920" y="6237312"/>
              <a:ext cx="576064" cy="576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Rectangle 8"/>
            <p:cNvSpPr txBox="1">
              <a:spLocks noChangeArrowheads="1"/>
            </p:cNvSpPr>
            <p:nvPr/>
          </p:nvSpPr>
          <p:spPr bwMode="auto">
            <a:xfrm>
              <a:off x="4427495" y="6381724"/>
              <a:ext cx="2016713" cy="331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lnSpc>
                  <a:spcPct val="70000"/>
                </a:lnSpc>
                <a:spcBef>
                  <a:spcPts val="4800"/>
                </a:spcBef>
                <a:defRPr/>
              </a:pPr>
              <a:r>
                <a:rPr lang="pl-PL" altLang="pl-PL" b="1" dirty="0">
                  <a:latin typeface="+mj-lt"/>
                  <a:ea typeface="+mj-ea"/>
                  <a:cs typeface="+mj-cs"/>
                </a:rPr>
                <a:t>PROW 2014-2020</a:t>
              </a:r>
              <a:endParaRPr lang="en-GB" altLang="pl-PL" b="1" i="1" dirty="0">
                <a:solidFill>
                  <a:srgbClr val="00B050"/>
                </a:solidFill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3" name="Rectangle 8"/>
            <p:cNvSpPr txBox="1">
              <a:spLocks noChangeArrowheads="1"/>
            </p:cNvSpPr>
            <p:nvPr/>
          </p:nvSpPr>
          <p:spPr bwMode="auto">
            <a:xfrm>
              <a:off x="2699792" y="6381724"/>
              <a:ext cx="1079815" cy="331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lnSpc>
                  <a:spcPct val="70000"/>
                </a:lnSpc>
                <a:spcBef>
                  <a:spcPts val="4800"/>
                </a:spcBef>
                <a:defRPr/>
              </a:pPr>
              <a:r>
                <a:rPr lang="pl-PL" altLang="pl-PL" b="1" dirty="0">
                  <a:latin typeface="+mj-lt"/>
                  <a:ea typeface="+mj-ea"/>
                  <a:cs typeface="+mj-cs"/>
                </a:rPr>
                <a:t>MRiRW</a:t>
              </a:r>
              <a:endParaRPr lang="en-GB" altLang="pl-PL" b="1" i="1" dirty="0">
                <a:solidFill>
                  <a:srgbClr val="00B050"/>
                </a:solidFill>
                <a:latin typeface="+mj-lt"/>
                <a:ea typeface="+mj-ea"/>
                <a:cs typeface="+mj-cs"/>
              </a:endParaRPr>
            </a:p>
          </p:txBody>
        </p:sp>
      </p:grpSp>
      <p:grpSp>
        <p:nvGrpSpPr>
          <p:cNvPr id="3" name="Grupa 11"/>
          <p:cNvGrpSpPr>
            <a:grpSpLocks/>
          </p:cNvGrpSpPr>
          <p:nvPr/>
        </p:nvGrpSpPr>
        <p:grpSpPr bwMode="auto">
          <a:xfrm>
            <a:off x="6660232" y="5373216"/>
            <a:ext cx="2294422" cy="864098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369424" y="212032"/>
              <a:ext cx="7388488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91440" rIns="0" bIns="91440" spcCol="1270" anchor="ctr"/>
            <a:lstStyle/>
            <a:p>
              <a:pPr algn="ctr" defTabSz="106680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pl-PL" sz="1600" dirty="0"/>
                <a:t>BUDŻET</a:t>
              </a:r>
              <a:r>
                <a:rPr lang="pl-PL" sz="1600" b="1" dirty="0"/>
                <a:t>:   301 </a:t>
              </a:r>
              <a:r>
                <a:rPr lang="pl-PL" sz="1600" dirty="0"/>
                <a:t>mln euro</a:t>
              </a:r>
            </a:p>
          </p:txBody>
        </p:sp>
      </p:grpSp>
      <p:graphicFrame>
        <p:nvGraphicFramePr>
          <p:cNvPr id="28" name="Tabela 27"/>
          <p:cNvGraphicFramePr>
            <a:graphicFrameLocks noGrp="1"/>
          </p:cNvGraphicFramePr>
          <p:nvPr/>
        </p:nvGraphicFramePr>
        <p:xfrm>
          <a:off x="227013" y="865188"/>
          <a:ext cx="6264697" cy="5380606"/>
        </p:xfrm>
        <a:graphic>
          <a:graphicData uri="http://schemas.openxmlformats.org/drawingml/2006/table">
            <a:tbl>
              <a:tblPr/>
              <a:tblGrid>
                <a:gridCol w="301788"/>
                <a:gridCol w="4198017"/>
                <a:gridCol w="540756"/>
                <a:gridCol w="591129"/>
                <a:gridCol w="633007"/>
              </a:tblGrid>
              <a:tr h="20293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Lp.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Formy pomocy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5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Jedn</a:t>
                      </a: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.</a:t>
                      </a:r>
                      <a:endParaRPr lang="pl-PL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Grupy gatunków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17287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Iglaste</a:t>
                      </a:r>
                      <a:endParaRPr lang="pl-PL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Liściaste</a:t>
                      </a:r>
                      <a:endParaRPr lang="pl-PL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Arial"/>
                        </a:rPr>
                        <a:t>1</a:t>
                      </a:r>
                      <a:endParaRPr lang="pl-PL" sz="1000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Arial"/>
                        </a:rPr>
                        <a:t>Wsparcie na zalesienie</a:t>
                      </a:r>
                      <a:endParaRPr lang="pl-PL" sz="1400" b="1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A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Zalesianie w warunkach korzystnych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zł/ha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6 553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7 152</a:t>
                      </a:r>
                      <a:endParaRPr lang="pl-PL" sz="12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B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Zalesianie na gruntach o nachyleniu powyżej 12°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7 146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7 624</a:t>
                      </a:r>
                      <a:endParaRPr lang="pl-PL" sz="12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C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Zalesianie na gruntach erozyjnych 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5 012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5 470</a:t>
                      </a:r>
                      <a:endParaRPr lang="pl-PL" sz="12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D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Zalesianie na gruntach erozyjnych o nachyleniu powyżej 12° 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5 711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6 098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3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E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Zalesianie sadzonkami z zakrytym systemem korzeniowym </a:t>
                      </a:r>
                      <a:b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</a:b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i </a:t>
                      </a:r>
                      <a:r>
                        <a:rPr lang="pl-PL" sz="1100" dirty="0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mikoryzowanymi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 w warunkach korzystnych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6 934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4 984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3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F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Zalesianie sadzonkami z zakrytym systemem korzeniowym </a:t>
                      </a:r>
                      <a:b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</a:b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i </a:t>
                      </a:r>
                      <a:r>
                        <a:rPr lang="pl-PL" sz="1100" dirty="0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mikoryzowanymi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 na gruntach o nachyleniu powyżej 12°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7 385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5 366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0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G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Zabezpieczanie przed zwierzyną - grodzenie </a:t>
                      </a: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2-metrową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siatką </a:t>
                      </a: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met.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zł/mb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8,82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H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Zabezpieczenie 3 palikami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zł/ha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1 132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Arial"/>
                        </a:rPr>
                        <a:t>2</a:t>
                      </a:r>
                      <a:endParaRPr lang="pl-PL" sz="100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Arial"/>
                        </a:rPr>
                        <a:t>Premia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Arial"/>
                        </a:rPr>
                        <a:t>pielęgnacyjna na gruntach</a:t>
                      </a:r>
                      <a:endParaRPr lang="pl-PL" sz="1400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A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w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warunkach korzystnych 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zł/ha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1 075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B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o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nachyleniu powyżej 12°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1 237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C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erozyjnych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1 358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D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erozyjnych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o nachyleniu powyżej 12°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1 628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309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E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innych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niż rolne z wykorzystaniem sukcesji naturalnej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794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3803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F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innych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niż rolne o nachyleniu powyżej 12° </a:t>
                      </a: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wykorzystaniem sukcesji naturalnej 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968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G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 Zabezpieczenie repelentami</a:t>
                      </a:r>
                      <a:endParaRPr lang="pl-PL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424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Arial"/>
                        </a:rPr>
                        <a:t>3</a:t>
                      </a:r>
                      <a:endParaRPr lang="pl-PL" sz="100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Arial"/>
                        </a:rPr>
                        <a:t>Premia zalesieniowa</a:t>
                      </a:r>
                      <a:endParaRPr lang="pl-PL" sz="1400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22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A</a:t>
                      </a:r>
                      <a:endParaRPr lang="pl-PL" sz="10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Premia zalesieniowa</a:t>
                      </a:r>
                      <a:endParaRPr lang="pl-PL" sz="11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zł/ha 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/>
                        </a:rPr>
                        <a:t>1 215</a:t>
                      </a:r>
                      <a:endParaRPr lang="pl-PL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31251" marR="31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2772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2773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32774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32775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>
              <a:defRPr/>
            </a:pP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Rozwój gospodarstw i działalności gospodarczej</a:t>
            </a: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32777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32778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7419" name="Rectangle 3"/>
          <p:cNvSpPr>
            <a:spLocks/>
          </p:cNvSpPr>
          <p:nvPr/>
        </p:nvSpPr>
        <p:spPr bwMode="auto">
          <a:xfrm>
            <a:off x="251520" y="836712"/>
            <a:ext cx="8642350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Premie na rozpoczęcie działalności pozarolniczej</a:t>
            </a:r>
            <a:endParaRPr lang="pl-PL" sz="1500" b="1" dirty="0">
              <a:latin typeface="+mj-lt"/>
            </a:endParaRPr>
          </a:p>
          <a:p>
            <a:pPr marL="342900" indent="-342900">
              <a:spcBef>
                <a:spcPts val="600"/>
              </a:spcBef>
              <a:defRPr/>
            </a:pPr>
            <a:r>
              <a:rPr lang="pl-PL" sz="1450" dirty="0">
                <a:latin typeface="+mj-lt"/>
              </a:rPr>
              <a:t>Pomoc przyznaje się w związku z rozpoczynaniem prowadzenia działalności </a:t>
            </a:r>
            <a:r>
              <a:rPr lang="pl-PL" sz="1450" dirty="0" smtClean="0">
                <a:latin typeface="+mj-lt"/>
              </a:rPr>
              <a:t>pozarolniczej</a:t>
            </a:r>
            <a:endParaRPr lang="pl-PL" sz="1450" b="1" dirty="0"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450" b="1" dirty="0">
                <a:latin typeface="+mj-lt"/>
              </a:rPr>
              <a:t>Beneficjenci</a:t>
            </a:r>
          </a:p>
          <a:p>
            <a:pPr marL="265113" indent="-176213" algn="just">
              <a:buFont typeface="Arial" pitchFamily="34" charset="0"/>
              <a:buChar char="•"/>
              <a:defRPr/>
            </a:pPr>
            <a:r>
              <a:rPr lang="pl-PL" sz="1450" dirty="0" smtClean="0">
                <a:latin typeface="+mj-lt"/>
              </a:rPr>
              <a:t>osoby fizyczne</a:t>
            </a:r>
            <a:endParaRPr lang="pl-PL" sz="1450" dirty="0">
              <a:latin typeface="+mj-lt"/>
            </a:endParaRPr>
          </a:p>
          <a:p>
            <a:pPr algn="just">
              <a:spcBef>
                <a:spcPts val="600"/>
              </a:spcBef>
              <a:defRPr/>
            </a:pPr>
            <a:r>
              <a:rPr lang="pl-PL" sz="1450" b="1" dirty="0" smtClean="0">
                <a:latin typeface="+mj-lt"/>
              </a:rPr>
              <a:t>Warunki</a:t>
            </a:r>
            <a:endParaRPr lang="pl-PL" sz="1450" dirty="0">
              <a:latin typeface="+mj-lt"/>
            </a:endParaRPr>
          </a:p>
          <a:p>
            <a:pPr marL="265113" indent="-265113" algn="just">
              <a:spcAft>
                <a:spcPts val="400"/>
              </a:spcAft>
              <a:defRPr/>
            </a:pPr>
            <a:r>
              <a:rPr lang="pl-PL" sz="1450" dirty="0" smtClean="0">
                <a:latin typeface="+mj-lt"/>
              </a:rPr>
              <a:t>Wnioskodawca jest beneficjentem działania </a:t>
            </a:r>
            <a:r>
              <a:rPr lang="pl-PL" sz="1450" i="1" u="sng" dirty="0" smtClean="0">
                <a:latin typeface="+mj-lt"/>
              </a:rPr>
              <a:t>Płatności dla rolników przekazujących małe gospodarstwa </a:t>
            </a:r>
            <a:r>
              <a:rPr lang="pl-PL" sz="1450" i="1" dirty="0" smtClean="0">
                <a:latin typeface="+mj-lt"/>
              </a:rPr>
              <a:t>  </a:t>
            </a:r>
            <a:r>
              <a:rPr lang="pl-PL" sz="1450" b="1" dirty="0" smtClean="0">
                <a:latin typeface="+mj-lt"/>
              </a:rPr>
              <a:t>lub</a:t>
            </a:r>
            <a:r>
              <a:rPr lang="pl-PL" sz="1450" dirty="0" smtClean="0">
                <a:latin typeface="+mj-lt"/>
              </a:rPr>
              <a:t>:</a:t>
            </a:r>
          </a:p>
          <a:p>
            <a:pPr marL="265113" indent="-176213" algn="just">
              <a:buFont typeface="Arial" pitchFamily="34" charset="0"/>
              <a:buChar char="•"/>
              <a:defRPr/>
            </a:pPr>
            <a:r>
              <a:rPr lang="pl-PL" sz="1450" dirty="0" smtClean="0">
                <a:latin typeface="+mj-lt"/>
              </a:rPr>
              <a:t>jest ubezpieczony w pełnym zakresie jako rolnik, małżonek rolnika lub domownik</a:t>
            </a:r>
          </a:p>
          <a:p>
            <a:pPr marL="265113" indent="-176213" algn="just">
              <a:buFont typeface="Arial" pitchFamily="34" charset="0"/>
              <a:buChar char="•"/>
              <a:defRPr/>
            </a:pPr>
            <a:r>
              <a:rPr lang="pl-PL" sz="1450" dirty="0" smtClean="0">
                <a:latin typeface="+mj-lt"/>
              </a:rPr>
              <a:t>wielkość ekonomiczna gospodarstwa nie większa niż 15 tys. euro</a:t>
            </a:r>
          </a:p>
          <a:p>
            <a:pPr marL="265113" indent="-176213" algn="just">
              <a:buFont typeface="Arial" pitchFamily="34" charset="0"/>
              <a:buChar char="•"/>
              <a:defRPr/>
            </a:pPr>
            <a:r>
              <a:rPr lang="pl-PL" sz="1450" dirty="0" smtClean="0">
                <a:latin typeface="+mj-lt"/>
              </a:rPr>
              <a:t>za rok poprzedzający rok złożenia wniosku przyznano płatność do gruntów rolnych gospodarstwa rolnego</a:t>
            </a:r>
          </a:p>
          <a:p>
            <a:pPr marL="265113" indent="-176213" algn="just">
              <a:buFont typeface="Arial" pitchFamily="34" charset="0"/>
              <a:buChar char="•"/>
              <a:defRPr/>
            </a:pPr>
            <a:r>
              <a:rPr lang="pl-PL" sz="1450" dirty="0" smtClean="0">
                <a:latin typeface="+mj-lt"/>
              </a:rPr>
              <a:t>gospodarstwo położone w gminie wiejskiej, miejsko-wiejskiej (bez miast powyżej 5 tys. mieszkańców), miejskiej (bez miejscowości powyżej 5 tys. mieszkańców)</a:t>
            </a:r>
          </a:p>
          <a:p>
            <a:pPr marL="265113" indent="-176213" algn="just">
              <a:spcBef>
                <a:spcPts val="600"/>
              </a:spcBef>
              <a:defRPr/>
            </a:pPr>
            <a:r>
              <a:rPr lang="pl-PL" sz="1450" u="sng" dirty="0" smtClean="0">
                <a:latin typeface="+mj-lt"/>
              </a:rPr>
              <a:t>Biznesplan zakłada, że:</a:t>
            </a:r>
          </a:p>
          <a:p>
            <a:pPr marL="265113" indent="-176213">
              <a:buFont typeface="Arial" pitchFamily="34" charset="0"/>
              <a:buChar char="•"/>
              <a:defRPr/>
            </a:pPr>
            <a:r>
              <a:rPr lang="pl-PL" sz="1450" dirty="0" smtClean="0">
                <a:latin typeface="+mj-lt"/>
              </a:rPr>
              <a:t>miejsce zamieszkania wnioskodawcy; główne miejsce wykonywania działalności oraz ewentualna nieruchomość związana z inwestycją znajduje się  </a:t>
            </a:r>
            <a:br>
              <a:rPr lang="pl-PL" sz="1450" dirty="0" smtClean="0">
                <a:latin typeface="+mj-lt"/>
              </a:rPr>
            </a:br>
            <a:r>
              <a:rPr lang="pl-PL" sz="1450" dirty="0" smtClean="0">
                <a:latin typeface="+mj-lt"/>
              </a:rPr>
              <a:t>w miejscowości jak zdefiniowano powyżej</a:t>
            </a:r>
          </a:p>
          <a:p>
            <a:pPr marL="265113" indent="-176213">
              <a:buFont typeface="Arial" pitchFamily="34" charset="0"/>
              <a:buChar char="•"/>
              <a:defRPr/>
            </a:pPr>
            <a:r>
              <a:rPr lang="pl-PL" sz="1450" dirty="0" smtClean="0">
                <a:latin typeface="+mj-lt"/>
              </a:rPr>
              <a:t>utworzenie min. 1 miejsca pracy (również </a:t>
            </a:r>
            <a:r>
              <a:rPr lang="pl-PL" sz="1450" dirty="0" err="1" smtClean="0">
                <a:latin typeface="+mj-lt"/>
              </a:rPr>
              <a:t>samozatrudnienie</a:t>
            </a:r>
            <a:r>
              <a:rPr lang="pl-PL" sz="1450" dirty="0" smtClean="0">
                <a:latin typeface="+mj-lt"/>
              </a:rPr>
              <a:t>)</a:t>
            </a:r>
            <a:endParaRPr lang="pl-PL" sz="1500" dirty="0" smtClean="0">
              <a:latin typeface="+mj-lt"/>
            </a:endParaRPr>
          </a:p>
          <a:p>
            <a:pPr marL="447675" lvl="1" indent="-176213" algn="just">
              <a:buFont typeface="Calibri" pitchFamily="34" charset="0"/>
              <a:buChar char="−"/>
              <a:defRPr/>
            </a:pPr>
            <a:endParaRPr lang="pl-PL" sz="1500" dirty="0" smtClean="0">
              <a:latin typeface="+mj-lt"/>
            </a:endParaRPr>
          </a:p>
          <a:p>
            <a:pPr algn="just">
              <a:defRPr/>
            </a:pPr>
            <a:endParaRPr lang="pl-PL" sz="1500" dirty="0">
              <a:latin typeface="+mj-lt"/>
            </a:endParaRPr>
          </a:p>
        </p:txBody>
      </p:sp>
      <p:grpSp>
        <p:nvGrpSpPr>
          <p:cNvPr id="32780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32783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2784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32785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5364088" y="1484784"/>
            <a:ext cx="3600400" cy="766803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256030" y="237015"/>
              <a:ext cx="7518124" cy="57532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dirty="0"/>
                <a:t>- </a:t>
              </a:r>
              <a:r>
                <a:rPr lang="pl-PL" sz="1300" dirty="0" smtClean="0"/>
                <a:t> do </a:t>
              </a:r>
              <a:r>
                <a:rPr lang="pl-PL" sz="1300" b="1" dirty="0" smtClean="0"/>
                <a:t>100</a:t>
              </a:r>
              <a:r>
                <a:rPr lang="pl-PL" sz="1300" dirty="0" smtClean="0"/>
                <a:t> </a:t>
              </a:r>
              <a:r>
                <a:rPr lang="pl-PL" sz="1300" dirty="0"/>
                <a:t>tys. zł (w dwóch ratach – 80 % i 20 %)</a:t>
              </a:r>
            </a:p>
          </p:txBody>
        </p:sp>
      </p:grpSp>
      <p:grpSp>
        <p:nvGrpSpPr>
          <p:cNvPr id="5" name="Grupa 11"/>
          <p:cNvGrpSpPr>
            <a:grpSpLocks/>
          </p:cNvGrpSpPr>
          <p:nvPr/>
        </p:nvGrpSpPr>
        <p:grpSpPr bwMode="auto">
          <a:xfrm>
            <a:off x="5364088" y="5085184"/>
            <a:ext cx="3514727" cy="720082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7" name="Prostokąt zaokrąglony 26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Prostokąt 27"/>
            <p:cNvSpPr/>
            <p:nvPr/>
          </p:nvSpPr>
          <p:spPr>
            <a:xfrm>
              <a:off x="145331" y="212033"/>
              <a:ext cx="7758267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500" dirty="0"/>
                <a:t>BUDŻET </a:t>
              </a:r>
              <a:r>
                <a:rPr lang="pl-PL" sz="1500" b="1" dirty="0" smtClean="0"/>
                <a:t>:  413,9  </a:t>
              </a:r>
              <a:r>
                <a:rPr lang="pl-PL" sz="1500" dirty="0" smtClean="0"/>
                <a:t>mln euro</a:t>
              </a:r>
              <a:endParaRPr lang="pl-PL" sz="15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500" dirty="0"/>
                <a:t>Planowana liczba beneficjentów:  </a:t>
              </a:r>
              <a:r>
                <a:rPr lang="pl-PL" sz="1500" b="1" dirty="0" smtClean="0"/>
                <a:t>16 550</a:t>
              </a:r>
              <a:endParaRPr lang="pl-PL" sz="15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7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458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458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Podstawowe usługi i odnowa </a:t>
            </a:r>
            <a:r>
              <a:rPr lang="pl-PL" sz="24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miejscowości na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obszarach wiejskich</a:t>
            </a: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85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458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083" name="Rectangle 3"/>
          <p:cNvSpPr>
            <a:spLocks/>
          </p:cNvSpPr>
          <p:nvPr/>
        </p:nvSpPr>
        <p:spPr bwMode="auto">
          <a:xfrm>
            <a:off x="250825" y="919163"/>
            <a:ext cx="864235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l-PL" sz="1600" b="1" dirty="0" smtClean="0">
                <a:solidFill>
                  <a:srgbClr val="0070C0"/>
                </a:solidFill>
                <a:latin typeface="+mj-lt"/>
              </a:rPr>
              <a:t>Inwestycje związane z tworzeniem, ulepszaniem lub rozbudową wszystkich rodzajów małej infrastruktury, w tym inwestycje w energię odnawialną i w oszczędzanie energii</a:t>
            </a:r>
          </a:p>
          <a:p>
            <a:pPr marL="895350" indent="-895350" algn="just">
              <a:spcBef>
                <a:spcPts val="600"/>
              </a:spcBef>
              <a:tabLst>
                <a:tab pos="895350" algn="l"/>
              </a:tabLst>
              <a:defRPr/>
            </a:pPr>
            <a:r>
              <a:rPr lang="pl-PL" sz="1600" dirty="0" smtClean="0">
                <a:solidFill>
                  <a:srgbClr val="953735"/>
                </a:solidFill>
                <a:latin typeface="+mj-lt"/>
              </a:rPr>
              <a:t>ZAKRES</a:t>
            </a:r>
            <a:r>
              <a:rPr lang="pl-PL" sz="1600" i="1" dirty="0">
                <a:solidFill>
                  <a:srgbClr val="953735"/>
                </a:solidFill>
                <a:latin typeface="+mj-lt"/>
              </a:rPr>
              <a:t>: </a:t>
            </a:r>
            <a:r>
              <a:rPr lang="pl-PL" sz="1600" i="1" dirty="0" smtClean="0">
                <a:solidFill>
                  <a:srgbClr val="953735"/>
                </a:solidFill>
                <a:latin typeface="+mj-lt"/>
              </a:rPr>
              <a:t>	</a:t>
            </a:r>
          </a:p>
          <a:p>
            <a:pPr marL="265113" indent="-176213" algn="just">
              <a:spcBef>
                <a:spcPts val="600"/>
              </a:spcBef>
              <a:buFont typeface="Calibri" pitchFamily="34" charset="0"/>
              <a:buChar char="−"/>
              <a:defRPr/>
            </a:pPr>
            <a:r>
              <a:rPr lang="pl-PL" sz="1600" dirty="0" smtClean="0">
                <a:solidFill>
                  <a:srgbClr val="953735"/>
                </a:solidFill>
                <a:latin typeface="+mj-lt"/>
              </a:rPr>
              <a:t>Operacje dotyczące zaopatrzenia w wodę lub odprowadzania i oczyszczania ścieków komunalnych </a:t>
            </a:r>
          </a:p>
          <a:p>
            <a:pPr marL="265113" indent="-176213" algn="just">
              <a:spcBef>
                <a:spcPts val="600"/>
              </a:spcBef>
              <a:buFont typeface="Calibri" pitchFamily="34" charset="0"/>
              <a:buChar char="−"/>
              <a:defRPr/>
            </a:pPr>
            <a:r>
              <a:rPr lang="pl-PL" sz="1600" dirty="0" smtClean="0">
                <a:solidFill>
                  <a:srgbClr val="953735"/>
                </a:solidFill>
                <a:latin typeface="+mj-lt"/>
              </a:rPr>
              <a:t>Budowa lub modernizacja dróg lokalnych</a:t>
            </a:r>
          </a:p>
          <a:p>
            <a:pPr algn="just">
              <a:spcBef>
                <a:spcPts val="1800"/>
              </a:spcBef>
              <a:defRPr/>
            </a:pPr>
            <a:r>
              <a:rPr lang="pl-PL" sz="1600" b="1" dirty="0" smtClean="0">
                <a:solidFill>
                  <a:srgbClr val="0070C0"/>
                </a:solidFill>
                <a:latin typeface="+mj-lt"/>
              </a:rPr>
              <a:t>Badania i inwestycje związane z utrzymaniem, odbudową i poprawą stanu dziedzictwa kulturowego i przyrodniczego wsi, krajobrazu wiejskiego i miejsc o wysokiej wartości przyrodniczej, w tym dotyczące powiązanych aspektów społeczno-gospodarczych oraz środków w zakresie świadomości środowiskowej</a:t>
            </a:r>
          </a:p>
          <a:p>
            <a:pPr algn="just">
              <a:spcBef>
                <a:spcPts val="1800"/>
              </a:spcBef>
              <a:defRPr/>
            </a:pPr>
            <a:r>
              <a:rPr lang="pl-PL" sz="1600" b="1" dirty="0" smtClean="0">
                <a:solidFill>
                  <a:srgbClr val="0070C0"/>
                </a:solidFill>
                <a:latin typeface="+mj-lt"/>
              </a:rPr>
              <a:t>Inwestycje w tworzenie, ulepszanie lub rozwijanie podstawowych usług lokalnych dla ludności wiejskiej, w tym rekreacji i kultury oraz powiązanej infrastruktury</a:t>
            </a:r>
            <a:endParaRPr lang="pl-PL" sz="1600" b="1" dirty="0">
              <a:solidFill>
                <a:srgbClr val="0070C0"/>
              </a:solidFill>
              <a:latin typeface="+mj-lt"/>
            </a:endParaRPr>
          </a:p>
          <a:p>
            <a:pPr algn="just">
              <a:spcBef>
                <a:spcPts val="1200"/>
              </a:spcBef>
              <a:defRPr/>
            </a:pPr>
            <a:r>
              <a:rPr lang="pl-PL" sz="1500" dirty="0" smtClean="0">
                <a:solidFill>
                  <a:srgbClr val="953735"/>
                </a:solidFill>
                <a:latin typeface="+mj-lt"/>
              </a:rPr>
              <a:t>ZAKRES:</a:t>
            </a:r>
          </a:p>
          <a:p>
            <a:pPr marL="265113" indent="-176213" algn="just">
              <a:spcBef>
                <a:spcPts val="600"/>
              </a:spcBef>
              <a:buFont typeface="Calibri" pitchFamily="34" charset="0"/>
              <a:buChar char="−"/>
              <a:defRPr/>
            </a:pPr>
            <a:r>
              <a:rPr lang="pl-PL" sz="1600" dirty="0" smtClean="0">
                <a:solidFill>
                  <a:srgbClr val="953735"/>
                </a:solidFill>
                <a:latin typeface="+mj-lt"/>
              </a:rPr>
              <a:t>Budowa</a:t>
            </a:r>
            <a:r>
              <a:rPr lang="pl-PL" sz="1500" dirty="0" smtClean="0">
                <a:solidFill>
                  <a:srgbClr val="953735"/>
                </a:solidFill>
                <a:latin typeface="+mj-lt"/>
              </a:rPr>
              <a:t>, przebudowa, modernizacja lub wyposażenie obiektów pełniących funkcje kulturalne oraz kształtowanie przestrzeni publicznej</a:t>
            </a:r>
          </a:p>
          <a:p>
            <a:pPr marL="176213" indent="-176213" algn="just">
              <a:buFont typeface="Calibri" pitchFamily="34" charset="0"/>
              <a:buChar char="−"/>
              <a:defRPr/>
            </a:pPr>
            <a:endParaRPr lang="pl-PL" sz="1500" dirty="0">
              <a:solidFill>
                <a:srgbClr val="953735"/>
              </a:solidFill>
              <a:latin typeface="+mj-lt"/>
            </a:endParaRPr>
          </a:p>
          <a:p>
            <a:pPr marL="342900" indent="-342900" algn="just">
              <a:defRPr/>
            </a:pPr>
            <a:r>
              <a:rPr lang="pl-PL" sz="1500" dirty="0">
                <a:latin typeface="+mj-lt"/>
              </a:rPr>
              <a:t>	</a:t>
            </a:r>
          </a:p>
          <a:p>
            <a:pPr marL="342900" indent="-342900" algn="just">
              <a:defRPr/>
            </a:pPr>
            <a:endParaRPr lang="pl-PL" sz="1500" dirty="0">
              <a:latin typeface="+mj-lt"/>
            </a:endParaRPr>
          </a:p>
          <a:p>
            <a:pPr marL="342900" indent="-342900" algn="just">
              <a:defRPr/>
            </a:pPr>
            <a:endParaRPr lang="pl-PL" sz="1500" dirty="0">
              <a:latin typeface="+mj-lt"/>
            </a:endParaRPr>
          </a:p>
          <a:p>
            <a:pPr marL="342900" indent="-342900" algn="just">
              <a:buFont typeface="Arial" charset="0"/>
              <a:buChar char="•"/>
              <a:defRPr/>
            </a:pPr>
            <a:endParaRPr lang="pl-PL" sz="1500" i="1" dirty="0">
              <a:solidFill>
                <a:srgbClr val="C00000"/>
              </a:solidFill>
              <a:latin typeface="+mj-lt"/>
            </a:endParaRPr>
          </a:p>
          <a:p>
            <a:pPr marL="800100" lvl="1" indent="-342900" algn="just">
              <a:defRPr/>
            </a:pPr>
            <a:endParaRPr lang="pl-PL" sz="1500" i="1" dirty="0">
              <a:solidFill>
                <a:srgbClr val="C00000"/>
              </a:solidFill>
              <a:latin typeface="+mj-lt"/>
            </a:endParaRPr>
          </a:p>
          <a:p>
            <a:pPr marL="0" lvl="1" algn="just">
              <a:defRPr/>
            </a:pPr>
            <a:endParaRPr lang="pl-PL" sz="1500" i="1" dirty="0">
              <a:solidFill>
                <a:srgbClr val="C00000"/>
              </a:solidFill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altLang="pl-PL" sz="1500" b="1" dirty="0">
              <a:latin typeface="+mj-lt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4591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4593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427984" y="5085185"/>
            <a:ext cx="4608512" cy="1008113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7" name="Prostokąt zaokrąglony 26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Prostokąt 27"/>
            <p:cNvSpPr/>
            <p:nvPr/>
          </p:nvSpPr>
          <p:spPr>
            <a:xfrm>
              <a:off x="369424" y="212033"/>
              <a:ext cx="7388487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BUDŻET </a:t>
              </a:r>
              <a:r>
                <a:rPr lang="pl-PL" sz="1600" dirty="0" smtClean="0"/>
                <a:t>:   </a:t>
              </a:r>
              <a:r>
                <a:rPr lang="pl-PL" sz="1600" b="1" dirty="0" smtClean="0"/>
                <a:t>1</a:t>
              </a:r>
              <a:r>
                <a:rPr lang="pl-PL" sz="1600" dirty="0" smtClean="0"/>
                <a:t> </a:t>
              </a:r>
              <a:r>
                <a:rPr lang="pl-PL" sz="1600" b="1" dirty="0" smtClean="0"/>
                <a:t>mld</a:t>
              </a:r>
              <a:r>
                <a:rPr lang="pl-PL" sz="1600" dirty="0" smtClean="0"/>
                <a:t> euro</a:t>
              </a:r>
              <a:endParaRPr lang="pl-PL" sz="16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Planowana liczba beneficjentów</a:t>
              </a:r>
              <a:r>
                <a:rPr lang="pl-PL" sz="1600" dirty="0" smtClean="0"/>
                <a:t>:   2 740</a:t>
              </a:r>
              <a:endParaRPr lang="pl-PL" sz="1600" b="1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Kwalifikowalność kosztów: </a:t>
              </a:r>
              <a:r>
                <a:rPr lang="pl-PL" sz="1600" dirty="0" smtClean="0"/>
                <a:t>   do</a:t>
              </a:r>
              <a:r>
                <a:rPr lang="pl-PL" sz="1600" b="1" dirty="0" smtClean="0"/>
                <a:t> </a:t>
              </a:r>
              <a:r>
                <a:rPr lang="pl-PL" sz="1600" b="1" dirty="0"/>
                <a:t>63,63 </a:t>
              </a:r>
              <a:r>
                <a:rPr lang="pl-PL" sz="1600" dirty="0"/>
                <a:t>%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7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458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458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Podstawowe usługi i odnowa </a:t>
            </a:r>
            <a:r>
              <a:rPr lang="pl-PL" sz="24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miejscowości na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obszarach wiejskich</a:t>
            </a: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85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458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083" name="Rectangle 3"/>
          <p:cNvSpPr>
            <a:spLocks/>
          </p:cNvSpPr>
          <p:nvPr/>
        </p:nvSpPr>
        <p:spPr bwMode="auto">
          <a:xfrm>
            <a:off x="251520" y="836712"/>
            <a:ext cx="8642350" cy="5462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l-PL" sz="1600" b="1" dirty="0" smtClean="0">
                <a:solidFill>
                  <a:srgbClr val="0070C0"/>
                </a:solidFill>
                <a:latin typeface="+mj-lt"/>
              </a:rPr>
              <a:t>Inwestycje związane z tworzeniem, ulepszaniem lub rozbudową wszystkich rodzajów małej infrastruktury, w tym inwestycje w energię odnawialną i w oszczędzanie energii</a:t>
            </a:r>
          </a:p>
          <a:p>
            <a:pPr algn="just">
              <a:spcBef>
                <a:spcPts val="900"/>
              </a:spcBef>
              <a:defRPr/>
            </a:pPr>
            <a:r>
              <a:rPr lang="pl-PL" sz="1600" dirty="0" smtClean="0">
                <a:solidFill>
                  <a:srgbClr val="953735"/>
                </a:solidFill>
                <a:latin typeface="+mj-lt"/>
              </a:rPr>
              <a:t>ZAKRES</a:t>
            </a:r>
            <a:r>
              <a:rPr lang="pl-PL" sz="1600" i="1" dirty="0">
                <a:solidFill>
                  <a:srgbClr val="953735"/>
                </a:solidFill>
                <a:latin typeface="+mj-lt"/>
              </a:rPr>
              <a:t>: </a:t>
            </a:r>
            <a:r>
              <a:rPr lang="pl-PL" sz="1600" dirty="0" smtClean="0">
                <a:solidFill>
                  <a:srgbClr val="953735"/>
                </a:solidFill>
                <a:latin typeface="+mj-lt"/>
              </a:rPr>
              <a:t>Operacje dotyczące zaopatrzenia w </a:t>
            </a:r>
            <a:r>
              <a:rPr lang="pl-PL" sz="1600" b="1" u="sng" dirty="0" smtClean="0">
                <a:solidFill>
                  <a:srgbClr val="953735"/>
                </a:solidFill>
                <a:latin typeface="+mj-lt"/>
              </a:rPr>
              <a:t>wodę</a:t>
            </a:r>
            <a:r>
              <a:rPr lang="pl-PL" sz="1600" dirty="0" smtClean="0">
                <a:solidFill>
                  <a:srgbClr val="953735"/>
                </a:solidFill>
                <a:latin typeface="+mj-lt"/>
              </a:rPr>
              <a:t> lub odprowadzania i oczyszczania </a:t>
            </a:r>
            <a:r>
              <a:rPr lang="pl-PL" sz="1600" b="1" u="sng" dirty="0" smtClean="0">
                <a:solidFill>
                  <a:srgbClr val="953735"/>
                </a:solidFill>
                <a:latin typeface="+mj-lt"/>
              </a:rPr>
              <a:t>ścieków</a:t>
            </a:r>
            <a:r>
              <a:rPr lang="pl-PL" sz="1600" dirty="0" smtClean="0">
                <a:solidFill>
                  <a:srgbClr val="953735"/>
                </a:solidFill>
                <a:latin typeface="+mj-lt"/>
              </a:rPr>
              <a:t> komunalnych </a:t>
            </a:r>
            <a:endParaRPr lang="pl-PL" sz="1600" dirty="0">
              <a:solidFill>
                <a:srgbClr val="953735"/>
              </a:solidFill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500" b="1" dirty="0" smtClean="0">
                <a:latin typeface="+mj-lt"/>
              </a:rPr>
              <a:t>Beneficjenci</a:t>
            </a:r>
            <a:endParaRPr lang="pl-PL" sz="1500" b="1" dirty="0">
              <a:latin typeface="+mj-lt"/>
            </a:endParaRPr>
          </a:p>
          <a:p>
            <a:pPr marL="265113" indent="-176213" algn="just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gmina/związek </a:t>
            </a:r>
            <a:r>
              <a:rPr lang="pl-PL" sz="1500" dirty="0" smtClean="0">
                <a:latin typeface="+mj-lt"/>
              </a:rPr>
              <a:t>gmin</a:t>
            </a:r>
          </a:p>
          <a:p>
            <a:pPr marL="265113" indent="-176213" algn="just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spółka, w której udziały mają wyłącznie JST</a:t>
            </a:r>
            <a:endParaRPr lang="pl-PL" sz="1500" dirty="0">
              <a:latin typeface="+mj-lt"/>
            </a:endParaRPr>
          </a:p>
          <a:p>
            <a:pPr>
              <a:spcBef>
                <a:spcPts val="600"/>
              </a:spcBef>
            </a:pPr>
            <a:r>
              <a:rPr lang="pl-PL" sz="1500" b="1" dirty="0" smtClean="0">
                <a:latin typeface="+mj-lt"/>
              </a:rPr>
              <a:t>Warunki</a:t>
            </a:r>
            <a:endParaRPr lang="pl-PL" sz="1500" dirty="0" smtClean="0">
              <a:latin typeface="+mj-lt"/>
            </a:endParaRPr>
          </a:p>
          <a:p>
            <a:pPr marL="265113" indent="-176213"/>
            <a:r>
              <a:rPr lang="pl-PL" sz="1500" dirty="0" smtClean="0">
                <a:latin typeface="+mj-lt"/>
              </a:rPr>
              <a:t>operacja:</a:t>
            </a:r>
          </a:p>
          <a:p>
            <a:pPr marL="265113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w gminie: </a:t>
            </a:r>
            <a:r>
              <a:rPr lang="pl-PL" sz="1500" b="1" dirty="0" smtClean="0">
                <a:latin typeface="+mj-lt"/>
              </a:rPr>
              <a:t>wiejskiej</a:t>
            </a:r>
            <a:r>
              <a:rPr lang="pl-PL" sz="1500" dirty="0" smtClean="0">
                <a:latin typeface="+mj-lt"/>
              </a:rPr>
              <a:t> lub </a:t>
            </a:r>
            <a:r>
              <a:rPr lang="pl-PL" sz="1500" b="1" dirty="0" smtClean="0">
                <a:latin typeface="+mj-lt"/>
              </a:rPr>
              <a:t>miejsko-wiejskiej</a:t>
            </a:r>
            <a:r>
              <a:rPr lang="pl-PL" sz="1500" dirty="0" smtClean="0">
                <a:latin typeface="+mj-lt"/>
              </a:rPr>
              <a:t> (z wyłączeniem miast powyżej 5 tys. mieszkańców), lub </a:t>
            </a:r>
            <a:r>
              <a:rPr lang="pl-PL" sz="1500" b="1" dirty="0" smtClean="0">
                <a:latin typeface="+mj-lt"/>
              </a:rPr>
              <a:t>miejskiej</a:t>
            </a:r>
            <a:r>
              <a:rPr lang="pl-PL" sz="1500" dirty="0" smtClean="0">
                <a:latin typeface="+mj-lt"/>
              </a:rPr>
              <a:t> (z wyłączeniem miejscowości - powyżej 5 tys. mieszkańców)</a:t>
            </a:r>
          </a:p>
          <a:p>
            <a:pPr marL="265113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poza aglomeracjami zdefiniowanymi w Krajowym Programie Oczyszczania Ścieków Komunalnych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niekomercyjna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spójna z dok. planistycznym gminy lub lokalną strategią rozwoju gminy lub planem rozwoju miejscowości</a:t>
            </a:r>
          </a:p>
          <a:p>
            <a:pPr marL="342900" indent="-342900" algn="just">
              <a:defRPr/>
            </a:pPr>
            <a:endParaRPr lang="pl-PL" altLang="pl-PL" sz="1500" b="1" dirty="0">
              <a:latin typeface="+mj-lt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4591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4593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211960" y="2060848"/>
            <a:ext cx="4752528" cy="864096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256029" y="237015"/>
              <a:ext cx="7518123" cy="62270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dirty="0"/>
                <a:t>- do </a:t>
              </a:r>
              <a:r>
                <a:rPr lang="pl-PL" sz="1300" b="1" dirty="0" smtClean="0"/>
                <a:t>2</a:t>
              </a:r>
              <a:r>
                <a:rPr lang="pl-PL" sz="1300" dirty="0" smtClean="0"/>
                <a:t> </a:t>
              </a:r>
              <a:r>
                <a:rPr lang="pl-PL" sz="1300" dirty="0"/>
                <a:t>mln zł. </a:t>
              </a:r>
              <a:r>
                <a:rPr lang="pl-PL" sz="1300" dirty="0" smtClean="0"/>
                <a:t> </a:t>
              </a:r>
              <a:r>
                <a:rPr lang="pl-PL" sz="1300" dirty="0"/>
                <a:t>/beneficjenta/okres realizacji </a:t>
              </a:r>
              <a:r>
                <a:rPr lang="pl-PL" sz="1300" dirty="0" smtClean="0"/>
                <a:t> PROW </a:t>
              </a:r>
              <a:r>
                <a:rPr lang="pl-PL" sz="1300" dirty="0"/>
                <a:t>2014-2020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7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458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458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Podstawowe usługi i odnowa </a:t>
            </a:r>
            <a:r>
              <a:rPr lang="pl-PL" sz="24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miejscowości na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obszarach wiejskich</a:t>
            </a: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85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458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083" name="Rectangle 3"/>
          <p:cNvSpPr>
            <a:spLocks/>
          </p:cNvSpPr>
          <p:nvPr/>
        </p:nvSpPr>
        <p:spPr bwMode="auto">
          <a:xfrm>
            <a:off x="273644" y="828706"/>
            <a:ext cx="8762852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l-PL" sz="1600" b="1" dirty="0" smtClean="0">
                <a:solidFill>
                  <a:srgbClr val="0070C0"/>
                </a:solidFill>
                <a:latin typeface="+mj-lt"/>
              </a:rPr>
              <a:t>Inwestycje związane z tworzeniem, ulepszaniem lub rozbudową wszystkich rodzajów małej infrastruktury, w tym inwestycje w energię odnawialną i w oszczędzanie energii</a:t>
            </a:r>
          </a:p>
          <a:p>
            <a:pPr algn="just">
              <a:spcBef>
                <a:spcPts val="600"/>
              </a:spcBef>
              <a:defRPr/>
            </a:pPr>
            <a:r>
              <a:rPr lang="pl-PL" sz="1600" dirty="0" smtClean="0">
                <a:solidFill>
                  <a:srgbClr val="953735"/>
                </a:solidFill>
                <a:latin typeface="+mj-lt"/>
              </a:rPr>
              <a:t>ZAKRES</a:t>
            </a:r>
            <a:r>
              <a:rPr lang="pl-PL" sz="1600" i="1" dirty="0" smtClean="0">
                <a:solidFill>
                  <a:srgbClr val="953735"/>
                </a:solidFill>
                <a:latin typeface="+mj-lt"/>
              </a:rPr>
              <a:t>: </a:t>
            </a:r>
            <a:r>
              <a:rPr lang="pl-PL" sz="1600" dirty="0" smtClean="0">
                <a:solidFill>
                  <a:srgbClr val="953735"/>
                </a:solidFill>
                <a:latin typeface="+mj-lt"/>
              </a:rPr>
              <a:t>Budowa lub modernizacja </a:t>
            </a:r>
            <a:r>
              <a:rPr lang="pl-PL" sz="1600" b="1" u="sng" dirty="0" smtClean="0">
                <a:solidFill>
                  <a:srgbClr val="953735"/>
                </a:solidFill>
                <a:latin typeface="+mj-lt"/>
              </a:rPr>
              <a:t>dróg</a:t>
            </a:r>
            <a:r>
              <a:rPr lang="pl-PL" sz="1600" dirty="0" smtClean="0">
                <a:solidFill>
                  <a:srgbClr val="953735"/>
                </a:solidFill>
                <a:latin typeface="+mj-lt"/>
              </a:rPr>
              <a:t> lokalnych</a:t>
            </a:r>
          </a:p>
          <a:p>
            <a:pPr algn="just">
              <a:spcBef>
                <a:spcPts val="500"/>
              </a:spcBef>
              <a:defRPr/>
            </a:pPr>
            <a:r>
              <a:rPr lang="pl-PL" dirty="0" smtClean="0">
                <a:solidFill>
                  <a:srgbClr val="953735"/>
                </a:solidFill>
                <a:latin typeface="+mj-lt"/>
              </a:rPr>
              <a:t> </a:t>
            </a:r>
            <a:r>
              <a:rPr lang="pl-PL" sz="1500" b="1" dirty="0" smtClean="0">
                <a:latin typeface="+mj-lt"/>
              </a:rPr>
              <a:t>Beneficjenci</a:t>
            </a:r>
          </a:p>
          <a:p>
            <a:pPr marL="265113" indent="-176213" algn="just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gmina, powiat lub ich związki</a:t>
            </a:r>
          </a:p>
          <a:p>
            <a:pPr marL="342900" indent="-342900" algn="just">
              <a:spcBef>
                <a:spcPts val="600"/>
              </a:spcBef>
              <a:defRPr/>
            </a:pPr>
            <a:endParaRPr lang="pl-PL" sz="1500" dirty="0" smtClean="0">
              <a:latin typeface="+mj-lt"/>
            </a:endParaRPr>
          </a:p>
          <a:p>
            <a:pPr>
              <a:spcBef>
                <a:spcPts val="600"/>
              </a:spcBef>
            </a:pPr>
            <a:r>
              <a:rPr lang="pl-PL" sz="1500" b="1" dirty="0" smtClean="0">
                <a:latin typeface="+mj-lt"/>
              </a:rPr>
              <a:t>Warunki</a:t>
            </a:r>
          </a:p>
          <a:p>
            <a:pPr>
              <a:spcBef>
                <a:spcPts val="0"/>
              </a:spcBef>
            </a:pPr>
            <a:r>
              <a:rPr lang="pl-PL" sz="1500" dirty="0" smtClean="0">
                <a:latin typeface="+mj-lt"/>
              </a:rPr>
              <a:t>Operacja: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w gminie: </a:t>
            </a:r>
            <a:r>
              <a:rPr lang="pl-PL" sz="1500" b="1" dirty="0" smtClean="0">
                <a:latin typeface="+mj-lt"/>
              </a:rPr>
              <a:t>wiejskiej</a:t>
            </a:r>
            <a:r>
              <a:rPr lang="pl-PL" sz="1500" dirty="0" smtClean="0">
                <a:latin typeface="+mj-lt"/>
              </a:rPr>
              <a:t> lub </a:t>
            </a:r>
            <a:r>
              <a:rPr lang="pl-PL" sz="1500" b="1" dirty="0" smtClean="0">
                <a:latin typeface="+mj-lt"/>
              </a:rPr>
              <a:t>miejsko-wiejskiej</a:t>
            </a:r>
            <a:r>
              <a:rPr lang="pl-PL" sz="1500" dirty="0" smtClean="0">
                <a:latin typeface="+mj-lt"/>
              </a:rPr>
              <a:t> (z wyłączeniem miast powyżej 5 tys. mieszkańców), lub </a:t>
            </a:r>
            <a:r>
              <a:rPr lang="pl-PL" sz="1500" b="1" dirty="0" smtClean="0">
                <a:latin typeface="+mj-lt"/>
              </a:rPr>
              <a:t>miejskiej</a:t>
            </a:r>
            <a:r>
              <a:rPr lang="pl-PL" sz="1500" dirty="0" smtClean="0">
                <a:latin typeface="+mj-lt"/>
              </a:rPr>
              <a:t> (z wyłączeniem miejscowości - powyżej 5 tys. mieszkańców)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niekomercyjna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spójna z dok. planistycznym gminy lub lokalną strategią rozwoju gminy lub planem rozwoju miejscowości</a:t>
            </a:r>
          </a:p>
          <a:p>
            <a:pPr marL="265113" indent="-176213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ma na celu połączenie jednostki osadniczej z istniejącą siecią drogową</a:t>
            </a:r>
          </a:p>
          <a:p>
            <a:pPr marL="265113" indent="-176213">
              <a:buFont typeface="Arial" pitchFamily="34" charset="0"/>
              <a:buChar char="•"/>
            </a:pPr>
            <a:endParaRPr lang="pl-PL" sz="1500" i="1" dirty="0">
              <a:solidFill>
                <a:srgbClr val="C00000"/>
              </a:solidFill>
              <a:latin typeface="+mj-lt"/>
            </a:endParaRPr>
          </a:p>
          <a:p>
            <a:pPr marL="800100" lvl="1" indent="-342900" algn="just">
              <a:defRPr/>
            </a:pPr>
            <a:endParaRPr lang="pl-PL" sz="1500" i="1" dirty="0">
              <a:solidFill>
                <a:srgbClr val="C00000"/>
              </a:solidFill>
              <a:latin typeface="+mj-lt"/>
            </a:endParaRPr>
          </a:p>
          <a:p>
            <a:pPr marL="0" lvl="1" algn="just">
              <a:defRPr/>
            </a:pPr>
            <a:endParaRPr lang="pl-PL" sz="1500" i="1" dirty="0">
              <a:solidFill>
                <a:srgbClr val="C00000"/>
              </a:solidFill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altLang="pl-PL" sz="1500" b="1" dirty="0">
              <a:latin typeface="+mj-lt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4591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4593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396043" y="1698317"/>
            <a:ext cx="4680520" cy="792088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221821" y="237014"/>
              <a:ext cx="7720880" cy="60826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36000" tIns="91440" rIns="3600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dirty="0"/>
                <a:t>- do </a:t>
              </a:r>
              <a:r>
                <a:rPr lang="pl-PL" sz="1300" dirty="0" smtClean="0"/>
                <a:t>  </a:t>
              </a:r>
              <a:r>
                <a:rPr lang="pl-PL" sz="1300" b="1" dirty="0" smtClean="0"/>
                <a:t>3</a:t>
              </a:r>
              <a:r>
                <a:rPr lang="pl-PL" sz="1300" dirty="0" smtClean="0"/>
                <a:t>  </a:t>
              </a:r>
              <a:r>
                <a:rPr lang="pl-PL" sz="1300" dirty="0"/>
                <a:t>mln zł. zł /beneficjenta/okres realizacji PROW 2014-2020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7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458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458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Podstawowe usługi i odnowa </a:t>
            </a:r>
            <a:r>
              <a:rPr lang="pl-PL" sz="24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miejscowości na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obszarach wiejskich</a:t>
            </a: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85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458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083" name="Rectangle 3"/>
          <p:cNvSpPr>
            <a:spLocks/>
          </p:cNvSpPr>
          <p:nvPr/>
        </p:nvSpPr>
        <p:spPr bwMode="auto">
          <a:xfrm>
            <a:off x="273644" y="828706"/>
            <a:ext cx="8762852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l-PL" sz="1600" b="1" dirty="0" smtClean="0">
                <a:solidFill>
                  <a:srgbClr val="0070C0"/>
                </a:solidFill>
                <a:latin typeface="+mj-lt"/>
              </a:rPr>
              <a:t>Badania i inwestycje związane z utrzymaniem, odbudową i poprawą stanu dziedzictwa kulturowego </a:t>
            </a:r>
            <a:br>
              <a:rPr lang="pl-PL" sz="1600" b="1" dirty="0" smtClean="0">
                <a:solidFill>
                  <a:srgbClr val="0070C0"/>
                </a:solidFill>
                <a:latin typeface="+mj-lt"/>
              </a:rPr>
            </a:br>
            <a:r>
              <a:rPr lang="pl-PL" sz="1600" b="1" dirty="0" smtClean="0">
                <a:solidFill>
                  <a:srgbClr val="0070C0"/>
                </a:solidFill>
                <a:latin typeface="+mj-lt"/>
              </a:rPr>
              <a:t>i przyrodniczego wsi, krajobrazu wiejskiego i miejsc o wysokiej wartości przyrodniczej, w tym dotyczące powiązanych aspektów społeczno-gospodarczych oraz środków w zakresie świadomości środowiskowej  </a:t>
            </a:r>
            <a:r>
              <a:rPr lang="pl-PL" sz="1600" b="1" dirty="0" smtClean="0">
                <a:solidFill>
                  <a:srgbClr val="C00000"/>
                </a:solidFill>
                <a:latin typeface="+mj-lt"/>
              </a:rPr>
              <a:t>- Ochrona zabytków i budownictwa tradycyjnego</a:t>
            </a:r>
            <a:endParaRPr lang="pl-PL" sz="1600" b="1" dirty="0" smtClean="0">
              <a:solidFill>
                <a:srgbClr val="0070C0"/>
              </a:solidFill>
              <a:latin typeface="+mj-lt"/>
            </a:endParaRPr>
          </a:p>
          <a:p>
            <a:pPr algn="just">
              <a:spcBef>
                <a:spcPts val="600"/>
              </a:spcBef>
              <a:defRPr/>
            </a:pPr>
            <a:r>
              <a:rPr lang="pl-PL" sz="1450" dirty="0" smtClean="0">
                <a:latin typeface="+mj-lt"/>
              </a:rPr>
              <a:t>Odnawianie lub poprawa stanu </a:t>
            </a:r>
            <a:r>
              <a:rPr lang="pl-PL" sz="1450" u="sng" dirty="0" smtClean="0">
                <a:latin typeface="+mj-lt"/>
              </a:rPr>
              <a:t>zabytkowych obiektów budowlanych</a:t>
            </a:r>
            <a:r>
              <a:rPr lang="pl-PL" sz="1450" dirty="0" smtClean="0">
                <a:latin typeface="+mj-lt"/>
              </a:rPr>
              <a:t>; zakup obiektów charakterystycznych dla tradycji budownictwa w danym regionie </a:t>
            </a:r>
          </a:p>
          <a:p>
            <a:pPr algn="just">
              <a:spcBef>
                <a:spcPts val="600"/>
              </a:spcBef>
              <a:defRPr/>
            </a:pPr>
            <a:r>
              <a:rPr lang="pl-PL" sz="1450" b="1" dirty="0" smtClean="0">
                <a:latin typeface="+mj-lt"/>
              </a:rPr>
              <a:t>Beneficjenci</a:t>
            </a:r>
          </a:p>
          <a:p>
            <a:pPr marL="265113" indent="-176213">
              <a:buFont typeface="Arial" pitchFamily="34" charset="0"/>
              <a:buChar char="•"/>
              <a:defRPr/>
            </a:pPr>
            <a:r>
              <a:rPr lang="pl-PL" sz="1450" dirty="0" smtClean="0">
                <a:latin typeface="+mj-lt"/>
              </a:rPr>
              <a:t>gmina lub instytucja kultury (dla której organizatorem jest JST)</a:t>
            </a:r>
          </a:p>
          <a:p>
            <a:pPr>
              <a:spcBef>
                <a:spcPts val="600"/>
              </a:spcBef>
            </a:pPr>
            <a:endParaRPr lang="pl-PL" sz="1450" b="1" dirty="0" smtClean="0">
              <a:latin typeface="+mj-lt"/>
            </a:endParaRPr>
          </a:p>
          <a:p>
            <a:pPr>
              <a:spcBef>
                <a:spcPts val="600"/>
              </a:spcBef>
            </a:pPr>
            <a:endParaRPr lang="pl-PL" sz="1450" b="1" dirty="0" smtClean="0">
              <a:latin typeface="+mj-lt"/>
            </a:endParaRPr>
          </a:p>
          <a:p>
            <a:pPr>
              <a:spcBef>
                <a:spcPts val="600"/>
              </a:spcBef>
            </a:pPr>
            <a:r>
              <a:rPr lang="pl-PL" sz="1450" b="1" dirty="0" smtClean="0">
                <a:latin typeface="+mj-lt"/>
              </a:rPr>
              <a:t>Warunki</a:t>
            </a:r>
          </a:p>
          <a:p>
            <a:pPr>
              <a:spcBef>
                <a:spcPts val="0"/>
              </a:spcBef>
            </a:pPr>
            <a:r>
              <a:rPr lang="pl-PL" sz="1450" dirty="0" smtClean="0">
                <a:latin typeface="+mj-lt"/>
              </a:rPr>
              <a:t>operacja: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450" dirty="0" smtClean="0">
                <a:latin typeface="+mj-lt"/>
              </a:rPr>
              <a:t>w gminie: </a:t>
            </a:r>
            <a:r>
              <a:rPr lang="pl-PL" sz="1450" b="1" dirty="0" smtClean="0">
                <a:latin typeface="+mj-lt"/>
              </a:rPr>
              <a:t>wiejskiej</a:t>
            </a:r>
            <a:r>
              <a:rPr lang="pl-PL" sz="1450" dirty="0" smtClean="0">
                <a:latin typeface="+mj-lt"/>
              </a:rPr>
              <a:t> lub </a:t>
            </a:r>
            <a:r>
              <a:rPr lang="pl-PL" sz="1450" b="1" dirty="0" smtClean="0">
                <a:latin typeface="+mj-lt"/>
              </a:rPr>
              <a:t>miejsko-wiejskiej</a:t>
            </a:r>
            <a:r>
              <a:rPr lang="pl-PL" sz="1450" dirty="0" smtClean="0">
                <a:latin typeface="+mj-lt"/>
              </a:rPr>
              <a:t> (z wyłączeniem </a:t>
            </a:r>
            <a:br>
              <a:rPr lang="pl-PL" sz="1450" dirty="0" smtClean="0">
                <a:latin typeface="+mj-lt"/>
              </a:rPr>
            </a:br>
            <a:r>
              <a:rPr lang="pl-PL" sz="1450" dirty="0" smtClean="0">
                <a:latin typeface="+mj-lt"/>
              </a:rPr>
              <a:t>miast powyżej 5 tys. mieszkańców), lub </a:t>
            </a:r>
            <a:r>
              <a:rPr lang="pl-PL" sz="1450" b="1" dirty="0" smtClean="0">
                <a:latin typeface="+mj-lt"/>
              </a:rPr>
              <a:t>miejskiej</a:t>
            </a:r>
            <a:r>
              <a:rPr lang="pl-PL" sz="1450" dirty="0" smtClean="0">
                <a:latin typeface="+mj-lt"/>
              </a:rPr>
              <a:t> z wyłączeniem</a:t>
            </a:r>
            <a:br>
              <a:rPr lang="pl-PL" sz="1450" dirty="0" smtClean="0">
                <a:latin typeface="+mj-lt"/>
              </a:rPr>
            </a:br>
            <a:r>
              <a:rPr lang="pl-PL" sz="1450" dirty="0" smtClean="0">
                <a:latin typeface="+mj-lt"/>
              </a:rPr>
              <a:t>miejscowości - powyżej 5 tys. mieszkańców)</a:t>
            </a:r>
          </a:p>
          <a:p>
            <a:pPr marL="265113" indent="-176213">
              <a:buFont typeface="Arial" pitchFamily="34" charset="0"/>
              <a:buChar char="•"/>
            </a:pPr>
            <a:r>
              <a:rPr lang="pl-PL" sz="1450" dirty="0" smtClean="0">
                <a:latin typeface="+mj-lt"/>
              </a:rPr>
              <a:t>niekomercyjna, ogólnodostępna, w tym dostępne dla osób niepełnosprawnych 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450" dirty="0" smtClean="0">
                <a:latin typeface="+mj-lt"/>
              </a:rPr>
              <a:t>spójna z dok. planistycznym gminy lub lokalną strategią rozwoju gminy lub planem rozwoju miejscowości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450" dirty="0" smtClean="0">
                <a:latin typeface="+mj-lt"/>
              </a:rPr>
              <a:t>została zaakceptowana przez JST, które powołało instytucję kultury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450" dirty="0" smtClean="0">
                <a:latin typeface="+mj-lt"/>
              </a:rPr>
              <a:t>dotycząca obiektu wpisanego do rejestru lub ewidencji zabytków</a:t>
            </a:r>
            <a:endParaRPr lang="pl-PL" sz="145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altLang="pl-PL" sz="1500" b="1" dirty="0">
              <a:latin typeface="+mj-lt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4591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4593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5364088" y="2204864"/>
            <a:ext cx="3770080" cy="2160240"/>
            <a:chOff x="0" y="177139"/>
            <a:chExt cx="8064897" cy="718508"/>
          </a:xfrm>
          <a:solidFill>
            <a:srgbClr val="006400"/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316272" y="225040"/>
              <a:ext cx="7454164" cy="63137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8000" tIns="91440" rIns="1800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marL="176213" indent="-87313"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dirty="0" smtClean="0"/>
                <a:t>do   </a:t>
              </a:r>
              <a:r>
                <a:rPr lang="pl-PL" sz="1300" b="1" dirty="0" smtClean="0"/>
                <a:t>500</a:t>
              </a:r>
              <a:r>
                <a:rPr lang="pl-PL" sz="1300" dirty="0" smtClean="0"/>
                <a:t> tys. zł </a:t>
              </a:r>
              <a:r>
                <a:rPr lang="pl-PL" sz="1300" dirty="0"/>
                <a:t>/beneficjenta</a:t>
              </a:r>
              <a:r>
                <a:rPr lang="pl-PL" sz="1300" dirty="0" smtClean="0"/>
                <a:t>/</a:t>
              </a:r>
              <a:br>
                <a:rPr lang="pl-PL" sz="1300" dirty="0" smtClean="0"/>
              </a:br>
              <a:r>
                <a:rPr lang="pl-PL" sz="1300" dirty="0" smtClean="0"/>
                <a:t>okres </a:t>
              </a:r>
              <a:r>
                <a:rPr lang="pl-PL" sz="1300" dirty="0"/>
                <a:t>realizacji PROW </a:t>
              </a:r>
              <a:r>
                <a:rPr lang="pl-PL" sz="1300" dirty="0" smtClean="0"/>
                <a:t>2014-2020</a:t>
              </a:r>
            </a:p>
            <a:p>
              <a:pPr marL="176213" indent="-87313" defTabSz="1066800">
                <a:lnSpc>
                  <a:spcPct val="90000"/>
                </a:lnSpc>
                <a:spcAft>
                  <a:spcPct val="35000"/>
                </a:spcAft>
                <a:buFontTx/>
                <a:buChar char="-"/>
                <a:defRPr/>
              </a:pPr>
              <a:r>
                <a:rPr lang="pl-PL" sz="1300" b="1" dirty="0" smtClean="0"/>
                <a:t>limit dofinansowania </a:t>
              </a:r>
              <a:r>
                <a:rPr lang="pl-PL" sz="1300" dirty="0" smtClean="0"/>
                <a:t>łącznie  z </a:t>
              </a:r>
              <a:r>
                <a:rPr lang="pl-PL" sz="1300" dirty="0" err="1" smtClean="0"/>
                <a:t>poddziałaniem</a:t>
              </a:r>
              <a:r>
                <a:rPr lang="pl-PL" sz="1300" dirty="0" smtClean="0"/>
                <a:t> </a:t>
              </a:r>
              <a:r>
                <a:rPr lang="pl-PL" sz="1300" i="1" dirty="0" smtClean="0"/>
                <a:t>Inwestycje w tworzenie, ulepszanie lub rozwijanie podstawowych usług lokalnych … </a:t>
              </a:r>
            </a:p>
            <a:p>
              <a:pPr marL="176213" indent="4763"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u="sng" dirty="0" smtClean="0"/>
                <a:t>na zakres dotyczący:</a:t>
              </a:r>
              <a:r>
                <a:rPr lang="pl-PL" sz="1300" dirty="0" smtClean="0"/>
                <a:t> budowy, przebudowy, modernizacji lub wyposażenia obiektów pełniących funkcje kulturalne oraz kształtowania przestrzeni publicznej</a:t>
              </a:r>
              <a:endParaRPr lang="pl-PL" sz="13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1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922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922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Struktura PROW 2014-2020 (2)</a:t>
            </a:r>
            <a:endParaRPr lang="en-GB" sz="2800" b="1" u="sng" dirty="0" smtClean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25" name="Rectangle 3"/>
          <p:cNvSpPr>
            <a:spLocks/>
          </p:cNvSpPr>
          <p:nvPr/>
        </p:nvSpPr>
        <p:spPr bwMode="auto">
          <a:xfrm>
            <a:off x="457200" y="1196752"/>
            <a:ext cx="8229600" cy="403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ts val="0"/>
              </a:spcBef>
              <a:spcAft>
                <a:spcPts val="600"/>
              </a:spcAft>
            </a:pPr>
            <a:endParaRPr lang="pl-PL" altLang="pl-PL" b="1" dirty="0" smtClean="0">
              <a:latin typeface="+mn-lt"/>
              <a:cs typeface="Arial" charset="0"/>
            </a:endParaRPr>
          </a:p>
          <a:p>
            <a:pPr marL="342900" indent="-250825" algn="just">
              <a:buFont typeface="Arial" pitchFamily="34" charset="0"/>
              <a:buChar char="•"/>
            </a:pPr>
            <a:endParaRPr lang="pl-PL" altLang="pl-PL" dirty="0" smtClean="0">
              <a:latin typeface="+mn-lt"/>
              <a:cs typeface="Arial" charset="0"/>
            </a:endParaRPr>
          </a:p>
          <a:p>
            <a:pPr marL="342900" indent="-342900" algn="just"/>
            <a:endParaRPr lang="pl-PL" altLang="pl-PL" sz="2400" dirty="0" smtClean="0">
              <a:latin typeface="+mn-lt"/>
              <a:cs typeface="Arial" charset="0"/>
            </a:endParaRPr>
          </a:p>
          <a:p>
            <a:pPr>
              <a:spcAft>
                <a:spcPts val="1200"/>
              </a:spcAft>
              <a:buNone/>
            </a:pPr>
            <a:r>
              <a:rPr lang="pl-PL" altLang="pl-PL" sz="2400" b="1" dirty="0" smtClean="0">
                <a:solidFill>
                  <a:srgbClr val="008000"/>
                </a:solidFill>
                <a:latin typeface="+mn-lt"/>
                <a:cs typeface="Arial" charset="0"/>
              </a:rPr>
              <a:t>Priorytet 3   </a:t>
            </a:r>
            <a:r>
              <a:rPr lang="pl-PL" altLang="pl-PL" sz="2400" b="1" dirty="0" smtClean="0">
                <a:latin typeface="+mn-lt"/>
                <a:cs typeface="Arial" charset="0"/>
              </a:rPr>
              <a:t>Łańcuch żywnościowy i zarządzanie ryzykiem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Przetwórstwo i marketing </a:t>
            </a:r>
            <a:r>
              <a:rPr lang="pl-PL" altLang="pl-PL" sz="2400" smtClean="0">
                <a:latin typeface="+mn-lt"/>
                <a:cs typeface="Arial" charset="0"/>
              </a:rPr>
              <a:t>produktów rolnych</a:t>
            </a:r>
            <a:endParaRPr lang="pl-PL" altLang="pl-PL" sz="2400" dirty="0" smtClean="0">
              <a:latin typeface="+mn-lt"/>
              <a:cs typeface="Arial" charset="0"/>
            </a:endParaRP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Systemy jakości produktów rolnych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Grupy producentów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Podstawowe usługi…  targowiska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Przywracanie potencjału rolnego 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zniszczonego w wyniku klęsk żywiołowych</a:t>
            </a:r>
          </a:p>
        </p:txBody>
      </p:sp>
      <p:sp>
        <p:nvSpPr>
          <p:cNvPr id="922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9227" name="Rectangle 3"/>
          <p:cNvSpPr>
            <a:spLocks/>
          </p:cNvSpPr>
          <p:nvPr/>
        </p:nvSpPr>
        <p:spPr bwMode="auto">
          <a:xfrm>
            <a:off x="250825" y="919163"/>
            <a:ext cx="864235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endParaRPr lang="pl-PL" altLang="pl-PL" sz="2000" b="1" dirty="0">
              <a:latin typeface="Calibri" pitchFamily="34" charset="0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923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923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7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2458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2458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2458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4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Podstawowe usługi i odnowa </a:t>
            </a:r>
            <a:r>
              <a:rPr lang="pl-PL" sz="24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miejscowości na </a:t>
            </a:r>
            <a:r>
              <a:rPr lang="pl-PL" sz="24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obszarach wiejskich</a:t>
            </a:r>
            <a:endParaRPr lang="en-GB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85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2458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083" name="Rectangle 3"/>
          <p:cNvSpPr>
            <a:spLocks/>
          </p:cNvSpPr>
          <p:nvPr/>
        </p:nvSpPr>
        <p:spPr bwMode="auto">
          <a:xfrm>
            <a:off x="273644" y="828706"/>
            <a:ext cx="8762852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l-PL" sz="1600" b="1" dirty="0" smtClean="0">
                <a:solidFill>
                  <a:srgbClr val="0070C0"/>
                </a:solidFill>
                <a:latin typeface="+mj-lt"/>
              </a:rPr>
              <a:t>Inwestycje w tworzenie, ulepszanie lub rozwijanie podstawowych usług lokalnych dla ludności wiejskiej, w tym rekreacji i kultury oraz powiązanej infrastruktury </a:t>
            </a:r>
          </a:p>
          <a:p>
            <a:pPr algn="just">
              <a:spcBef>
                <a:spcPts val="600"/>
              </a:spcBef>
              <a:defRPr/>
            </a:pPr>
            <a:r>
              <a:rPr lang="pl-PL" sz="16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ZAKRES</a:t>
            </a:r>
            <a:r>
              <a:rPr lang="pl-PL" sz="1600" i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: </a:t>
            </a:r>
            <a:r>
              <a:rPr lang="pl-PL" sz="16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Inwestycje w obiekty pełniące funkcje kulturalne oraz kształtowanie przestrzeni publicznej</a:t>
            </a:r>
          </a:p>
          <a:p>
            <a:pPr algn="just">
              <a:spcBef>
                <a:spcPts val="600"/>
              </a:spcBef>
              <a:defRPr/>
            </a:pPr>
            <a:r>
              <a:rPr lang="pl-PL" sz="1450" b="1" dirty="0" smtClean="0">
                <a:latin typeface="+mj-lt"/>
              </a:rPr>
              <a:t>Beneficjenci</a:t>
            </a:r>
          </a:p>
          <a:p>
            <a:pPr marL="265113" indent="-176213">
              <a:buFont typeface="Arial" pitchFamily="34" charset="0"/>
              <a:buChar char="•"/>
              <a:defRPr/>
            </a:pPr>
            <a:r>
              <a:rPr lang="pl-PL" sz="1450" dirty="0" smtClean="0">
                <a:latin typeface="+mj-lt"/>
              </a:rPr>
              <a:t>gmina, instytucja kultury, dla której organizatorem jest JST (budowa, przebudowa, modernizacja lub wyposażenie obiektów pełniących funkcje kulturalne)</a:t>
            </a:r>
          </a:p>
          <a:p>
            <a:pPr marL="265113" indent="-176213">
              <a:buFont typeface="Arial" pitchFamily="34" charset="0"/>
              <a:buChar char="•"/>
              <a:defRPr/>
            </a:pPr>
            <a:r>
              <a:rPr lang="pl-PL" sz="1450" dirty="0" smtClean="0">
                <a:latin typeface="+mj-lt"/>
              </a:rPr>
              <a:t>gmina  (kształtowanie przestrzeni publicznej)</a:t>
            </a:r>
            <a:endParaRPr lang="pl-PL" sz="1450" b="1" dirty="0" smtClean="0">
              <a:latin typeface="+mj-lt"/>
            </a:endParaRPr>
          </a:p>
          <a:p>
            <a:pPr>
              <a:spcBef>
                <a:spcPts val="600"/>
              </a:spcBef>
            </a:pPr>
            <a:endParaRPr lang="pl-PL" sz="1450" b="1" dirty="0" smtClean="0">
              <a:latin typeface="+mj-lt"/>
            </a:endParaRPr>
          </a:p>
          <a:p>
            <a:pPr>
              <a:spcBef>
                <a:spcPts val="600"/>
              </a:spcBef>
            </a:pPr>
            <a:endParaRPr lang="pl-PL" sz="1450" b="1" dirty="0" smtClean="0">
              <a:latin typeface="+mj-lt"/>
            </a:endParaRPr>
          </a:p>
          <a:p>
            <a:pPr>
              <a:spcBef>
                <a:spcPts val="600"/>
              </a:spcBef>
            </a:pPr>
            <a:endParaRPr lang="pl-PL" sz="1450" b="1" dirty="0" smtClean="0">
              <a:latin typeface="+mj-lt"/>
            </a:endParaRPr>
          </a:p>
          <a:p>
            <a:pPr>
              <a:spcBef>
                <a:spcPts val="600"/>
              </a:spcBef>
            </a:pPr>
            <a:endParaRPr lang="pl-PL" sz="1450" b="1" dirty="0" smtClean="0">
              <a:latin typeface="+mj-lt"/>
            </a:endParaRPr>
          </a:p>
          <a:p>
            <a:pPr>
              <a:spcBef>
                <a:spcPts val="600"/>
              </a:spcBef>
            </a:pPr>
            <a:r>
              <a:rPr lang="pl-PL" sz="1450" b="1" dirty="0" smtClean="0">
                <a:latin typeface="+mj-lt"/>
              </a:rPr>
              <a:t>Warunki</a:t>
            </a:r>
          </a:p>
          <a:p>
            <a:pPr>
              <a:spcBef>
                <a:spcPts val="0"/>
              </a:spcBef>
            </a:pPr>
            <a:r>
              <a:rPr lang="pl-PL" sz="1450" dirty="0" smtClean="0">
                <a:latin typeface="+mj-lt"/>
              </a:rPr>
              <a:t>operacja: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450" dirty="0" smtClean="0">
                <a:latin typeface="+mj-lt"/>
              </a:rPr>
              <a:t>w gminie: </a:t>
            </a:r>
            <a:r>
              <a:rPr lang="pl-PL" sz="1450" b="1" dirty="0" smtClean="0">
                <a:latin typeface="+mj-lt"/>
              </a:rPr>
              <a:t>wiejskiej</a:t>
            </a:r>
            <a:r>
              <a:rPr lang="pl-PL" sz="1450" dirty="0" smtClean="0">
                <a:latin typeface="+mj-lt"/>
              </a:rPr>
              <a:t> lub </a:t>
            </a:r>
            <a:r>
              <a:rPr lang="pl-PL" sz="1450" b="1" dirty="0" smtClean="0">
                <a:latin typeface="+mj-lt"/>
              </a:rPr>
              <a:t>miejsko-wiejskiej</a:t>
            </a:r>
            <a:r>
              <a:rPr lang="pl-PL" sz="1450" dirty="0" smtClean="0">
                <a:latin typeface="+mj-lt"/>
              </a:rPr>
              <a:t> (z wyłączeniem miast powyżej 5 tys. mieszkańców), lub </a:t>
            </a:r>
            <a:r>
              <a:rPr lang="pl-PL" sz="1450" b="1" dirty="0" smtClean="0">
                <a:latin typeface="+mj-lt"/>
              </a:rPr>
              <a:t>miejskich</a:t>
            </a:r>
            <a:r>
              <a:rPr lang="pl-PL" sz="1450" dirty="0" smtClean="0">
                <a:latin typeface="+mj-lt"/>
              </a:rPr>
              <a:t> </a:t>
            </a:r>
            <a:br>
              <a:rPr lang="pl-PL" sz="1450" dirty="0" smtClean="0">
                <a:latin typeface="+mj-lt"/>
              </a:rPr>
            </a:br>
            <a:r>
              <a:rPr lang="pl-PL" sz="1450" dirty="0" smtClean="0">
                <a:latin typeface="+mj-lt"/>
              </a:rPr>
              <a:t>z wyłączeniem miejscowości - powyżej 5 tys. mieszkańców)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450" dirty="0" smtClean="0">
                <a:latin typeface="+mj-lt"/>
              </a:rPr>
              <a:t>ogólnodostępna, w tym dostępna dla osób niepełnosprawnych, nie komercyjne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450" dirty="0" smtClean="0">
                <a:latin typeface="+mj-lt"/>
              </a:rPr>
              <a:t>spójna z dok. planistycznym gminy lub lokalną strategią rozwoju gminy lub planem rozwoju miejscowości</a:t>
            </a:r>
          </a:p>
          <a:p>
            <a:pPr marL="265113" lvl="0" indent="-176213">
              <a:buFont typeface="Arial" pitchFamily="34" charset="0"/>
              <a:buChar char="•"/>
            </a:pPr>
            <a:r>
              <a:rPr lang="pl-PL" sz="1450" dirty="0" smtClean="0">
                <a:solidFill>
                  <a:prstClr val="black"/>
                </a:solidFill>
                <a:latin typeface="Calibri"/>
              </a:rPr>
              <a:t>została zaakceptowana przez JST, które powołało instytucję kultury</a:t>
            </a: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24591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24593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sp>
        <p:nvSpPr>
          <p:cNvPr id="24" name="Prostokąt zaokrąglony 23"/>
          <p:cNvSpPr/>
          <p:nvPr/>
        </p:nvSpPr>
        <p:spPr bwMode="auto">
          <a:xfrm>
            <a:off x="4932040" y="2204865"/>
            <a:ext cx="4151670" cy="2085782"/>
          </a:xfrm>
          <a:prstGeom prst="roundRect">
            <a:avLst/>
          </a:prstGeom>
          <a:solidFill>
            <a:srgbClr val="0064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defTabSz="1066800">
              <a:lnSpc>
                <a:spcPct val="90000"/>
              </a:lnSpc>
              <a:spcAft>
                <a:spcPts val="300"/>
              </a:spcAft>
              <a:defRPr/>
            </a:pPr>
            <a:r>
              <a:rPr lang="pl-PL" sz="1300" b="1" dirty="0" smtClean="0"/>
              <a:t>WYSOKOŚĆ WSPARCIA:</a:t>
            </a:r>
            <a:endParaRPr lang="pl-PL" sz="1300" dirty="0" smtClean="0"/>
          </a:p>
          <a:p>
            <a:pPr marL="176213" indent="-87313" defTabSz="1066800">
              <a:lnSpc>
                <a:spcPct val="90000"/>
              </a:lnSpc>
              <a:spcAft>
                <a:spcPts val="300"/>
              </a:spcAft>
              <a:buFontTx/>
              <a:buChar char="-"/>
              <a:defRPr/>
            </a:pPr>
            <a:r>
              <a:rPr lang="pl-PL" sz="1300" dirty="0" smtClean="0"/>
              <a:t>do </a:t>
            </a:r>
            <a:r>
              <a:rPr lang="pl-PL" sz="1300" b="1" dirty="0" smtClean="0"/>
              <a:t>500</a:t>
            </a:r>
            <a:r>
              <a:rPr lang="pl-PL" sz="1300" dirty="0" smtClean="0"/>
              <a:t> tys. zł /beneficjenta/ okres realizacji PROW 2014-2020</a:t>
            </a:r>
          </a:p>
          <a:p>
            <a:pPr marL="90488" indent="-1588"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pl-PL" sz="1300" b="1" dirty="0" smtClean="0"/>
              <a:t>limit dofinansowania </a:t>
            </a:r>
            <a:r>
              <a:rPr lang="pl-PL" sz="1300" dirty="0" smtClean="0"/>
              <a:t>łącznie z </a:t>
            </a:r>
            <a:r>
              <a:rPr lang="pl-PL" sz="1300" dirty="0" err="1" smtClean="0"/>
              <a:t>poddziałaniem</a:t>
            </a:r>
            <a:r>
              <a:rPr lang="pl-PL" sz="1300" dirty="0" smtClean="0"/>
              <a:t>: </a:t>
            </a:r>
            <a:br>
              <a:rPr lang="pl-PL" sz="1300" dirty="0" smtClean="0"/>
            </a:br>
            <a:r>
              <a:rPr lang="pl-PL" sz="1300" i="1" dirty="0" smtClean="0">
                <a:solidFill>
                  <a:schemeClr val="bg1"/>
                </a:solidFill>
              </a:rPr>
              <a:t>Badania i inwestycje związane z utrzymaniem, odbudową i poprawą stanu dziedzictwa kulturowego...</a:t>
            </a:r>
          </a:p>
          <a:p>
            <a:pPr marL="176213" indent="4763" defTabSz="1066800">
              <a:lnSpc>
                <a:spcPct val="90000"/>
              </a:lnSpc>
              <a:spcAft>
                <a:spcPts val="300"/>
              </a:spcAft>
              <a:defRPr/>
            </a:pPr>
            <a:r>
              <a:rPr lang="pl-PL" sz="1300" u="sng" dirty="0" smtClean="0"/>
              <a:t>na zakres dotyczący:</a:t>
            </a:r>
            <a:r>
              <a:rPr lang="pl-PL" sz="1300" dirty="0" smtClean="0"/>
              <a:t> budowy, przebudowy, modernizacji lub wyposażenia obiektów pełniących funkcje kulturalne oraz kształtowania przestrzeni publicznej</a:t>
            </a:r>
            <a:endParaRPr lang="pl-PL" sz="1300" dirty="0" smtClean="0">
              <a:solidFill>
                <a:schemeClr val="bg1"/>
              </a:solidFill>
            </a:endParaRPr>
          </a:p>
          <a:p>
            <a:endParaRPr lang="pl-PL" sz="1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481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482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482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3482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3482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32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LEADER</a:t>
            </a:r>
            <a:endParaRPr lang="en-GB" sz="36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34825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3482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2779" name="Rectangle 3"/>
          <p:cNvSpPr>
            <a:spLocks/>
          </p:cNvSpPr>
          <p:nvPr/>
        </p:nvSpPr>
        <p:spPr bwMode="auto">
          <a:xfrm>
            <a:off x="250825" y="919163"/>
            <a:ext cx="864235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Wsparcie przygotowawcze</a:t>
            </a:r>
            <a:endParaRPr lang="pl-PL" b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sz="1600" b="1" dirty="0">
              <a:latin typeface="+mj-lt"/>
            </a:endParaRPr>
          </a:p>
          <a:p>
            <a:pPr marL="342900" indent="-342900" algn="just">
              <a:defRPr/>
            </a:pPr>
            <a:r>
              <a:rPr lang="pl-PL" sz="1500" dirty="0">
                <a:latin typeface="+mj-lt"/>
              </a:rPr>
              <a:t>Pomoc ma formę ryczałtowej </a:t>
            </a:r>
            <a:r>
              <a:rPr lang="pl-PL" sz="1500" dirty="0" smtClean="0">
                <a:latin typeface="+mj-lt"/>
              </a:rPr>
              <a:t>płatności</a:t>
            </a:r>
            <a:endParaRPr lang="pl-PL" sz="1500" b="1" dirty="0">
              <a:latin typeface="+mj-lt"/>
            </a:endParaRPr>
          </a:p>
          <a:p>
            <a:pPr marL="342900" indent="-342900" algn="just">
              <a:spcBef>
                <a:spcPts val="1200"/>
              </a:spcBef>
              <a:defRPr/>
            </a:pPr>
            <a:r>
              <a:rPr lang="pl-PL" sz="1500" b="1" dirty="0">
                <a:latin typeface="+mj-lt"/>
              </a:rPr>
              <a:t>Beneficjenci </a:t>
            </a:r>
            <a:endParaRPr lang="pl-PL" sz="1500" dirty="0">
              <a:solidFill>
                <a:srgbClr val="0070C0"/>
              </a:solidFill>
              <a:latin typeface="+mj-lt"/>
            </a:endParaRPr>
          </a:p>
          <a:p>
            <a:pPr marL="271463" indent="-180975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stowarzyszenie</a:t>
            </a:r>
            <a:r>
              <a:rPr lang="pl-PL" sz="1500" dirty="0">
                <a:latin typeface="+mj-lt"/>
              </a:rPr>
              <a:t>, fundacja lub związek stowarzyszeń, z wyłączeniem stowarzyszeń </a:t>
            </a:r>
            <a:r>
              <a:rPr lang="pl-PL" sz="1500" dirty="0" smtClean="0">
                <a:latin typeface="+mj-lt"/>
              </a:rPr>
              <a:t>JST</a:t>
            </a:r>
            <a:endParaRPr lang="pl-PL" sz="1500" dirty="0">
              <a:latin typeface="+mj-lt"/>
            </a:endParaRPr>
          </a:p>
          <a:p>
            <a:pPr>
              <a:spcBef>
                <a:spcPts val="1200"/>
              </a:spcBef>
              <a:defRPr/>
            </a:pPr>
            <a:endParaRPr lang="pl-PL" sz="1500" dirty="0">
              <a:latin typeface="+mj-lt"/>
            </a:endParaRPr>
          </a:p>
          <a:p>
            <a:pPr marL="457200" indent="-457200" algn="just">
              <a:spcBef>
                <a:spcPts val="1200"/>
              </a:spcBef>
              <a:defRPr/>
            </a:pPr>
            <a:r>
              <a:rPr lang="pl-PL" sz="1500" b="1" dirty="0" smtClean="0">
                <a:latin typeface="+mj-lt"/>
              </a:rPr>
              <a:t>Warunki</a:t>
            </a:r>
          </a:p>
          <a:p>
            <a:pPr marL="271463" indent="-180975" algn="just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obszar wiejski lub zawierający obszar wiejski</a:t>
            </a:r>
          </a:p>
          <a:p>
            <a:pPr marL="271463" indent="-180975" algn="just">
              <a:buFont typeface="Arial" pitchFamily="34" charset="0"/>
              <a:buChar char="•"/>
              <a:defRPr/>
            </a:pPr>
            <a:r>
              <a:rPr lang="pl-PL" sz="1500" dirty="0" smtClean="0">
                <a:solidFill>
                  <a:prstClr val="black"/>
                </a:solidFill>
                <a:latin typeface="Calibri"/>
              </a:rPr>
              <a:t>obszar, na którym realizowana ma być LSR</a:t>
            </a:r>
            <a:r>
              <a:rPr lang="pl-PL" sz="1500" dirty="0" smtClean="0">
                <a:latin typeface="+mj-lt"/>
              </a:rPr>
              <a:t>, składa się z min. 2 gmin i zamieszkiwany jest przez 30 -150 tys. mieszkańców</a:t>
            </a:r>
          </a:p>
          <a:p>
            <a:pPr marL="271463" indent="-180975" algn="just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członkami (partnerami) wnioskodawcy jest przynajmniej po jednym przedstawicielu z każdego sektora (społecznego, gospodarczego i publicznego) z każdej gminy, objętej LSR</a:t>
            </a:r>
            <a:endParaRPr lang="pl-PL" sz="1500" b="1" dirty="0">
              <a:solidFill>
                <a:srgbClr val="0070C0"/>
              </a:solidFill>
              <a:latin typeface="+mj-lt"/>
            </a:endParaRPr>
          </a:p>
          <a:p>
            <a:pPr marL="457200" indent="-457200" algn="just">
              <a:defRPr/>
            </a:pPr>
            <a:endParaRPr lang="pl-PL" sz="2000" b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sz="1600" dirty="0">
              <a:latin typeface="+mj-lt"/>
            </a:endParaRPr>
          </a:p>
          <a:p>
            <a:pPr marL="342900" indent="-342900" algn="just">
              <a:buFont typeface="Arial" charset="0"/>
              <a:buChar char="•"/>
              <a:defRPr/>
            </a:pPr>
            <a:endParaRPr lang="pl-PL" altLang="pl-PL" sz="2000" b="1" dirty="0">
              <a:latin typeface="+mj-lt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3483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3483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535488" y="5373217"/>
            <a:ext cx="4429000" cy="720081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369425" y="212033"/>
              <a:ext cx="7388486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BUDŻET DZIAŁANIA </a:t>
              </a:r>
              <a:r>
                <a:rPr lang="pl-PL" sz="1600" dirty="0" smtClean="0"/>
                <a:t>  </a:t>
              </a:r>
              <a:r>
                <a:rPr lang="pl-PL" sz="1600" b="1" dirty="0" smtClean="0"/>
                <a:t>LEADER</a:t>
              </a:r>
              <a:r>
                <a:rPr lang="pl-PL" sz="1600" dirty="0" smtClean="0"/>
                <a:t>:</a:t>
              </a:r>
              <a:r>
                <a:rPr lang="pl-PL" sz="1600" b="1" dirty="0" smtClean="0"/>
                <a:t>  </a:t>
              </a:r>
              <a:r>
                <a:rPr lang="pl-PL" sz="1600" dirty="0" smtClean="0"/>
                <a:t> </a:t>
              </a:r>
              <a:r>
                <a:rPr lang="pl-PL" sz="1600" b="1" dirty="0" smtClean="0"/>
                <a:t>735 </a:t>
              </a:r>
              <a:r>
                <a:rPr lang="pl-PL" sz="1600" dirty="0" smtClean="0"/>
                <a:t>mln </a:t>
              </a:r>
              <a:r>
                <a:rPr lang="pl-PL" sz="1600" dirty="0"/>
                <a:t>euro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Planowana liczba LGD:  </a:t>
              </a:r>
              <a:r>
                <a:rPr lang="pl-PL" sz="1600" b="1" dirty="0" smtClean="0"/>
                <a:t>256</a:t>
              </a:r>
              <a:endParaRPr lang="pl-PL" sz="1600" b="1" dirty="0"/>
            </a:p>
          </p:txBody>
        </p:sp>
      </p:grpSp>
      <p:grpSp>
        <p:nvGrpSpPr>
          <p:cNvPr id="5" name="Grupa 11"/>
          <p:cNvGrpSpPr>
            <a:grpSpLocks/>
          </p:cNvGrpSpPr>
          <p:nvPr/>
        </p:nvGrpSpPr>
        <p:grpSpPr bwMode="auto">
          <a:xfrm>
            <a:off x="4211960" y="1124744"/>
            <a:ext cx="4680520" cy="792088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6" name="Prostokąt zaokrąglony 25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Prostokąt 26"/>
            <p:cNvSpPr/>
            <p:nvPr/>
          </p:nvSpPr>
          <p:spPr>
            <a:xfrm>
              <a:off x="221821" y="237014"/>
              <a:ext cx="7720880" cy="60826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36000" tIns="91440" rIns="3600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/>
                <a:t>WYSOKOŚĆ WSPARCIA:</a:t>
              </a:r>
              <a:endParaRPr lang="pl-PL" sz="1300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dirty="0" smtClean="0"/>
                <a:t>Kwota i wielkość wsparcia zostanie określona na podstawie przeprowadzonej analizy kosztów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6867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6868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6869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36870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36871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32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LEADER</a:t>
            </a:r>
            <a:endParaRPr lang="en-GB" sz="36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36873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36874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2779" name="Rectangle 3"/>
          <p:cNvSpPr>
            <a:spLocks/>
          </p:cNvSpPr>
          <p:nvPr/>
        </p:nvSpPr>
        <p:spPr bwMode="auto">
          <a:xfrm>
            <a:off x="251520" y="908050"/>
            <a:ext cx="8640960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Realizacja operacji w ramach lokalnych strategii rozwoju</a:t>
            </a:r>
            <a:endParaRPr lang="pl-PL" b="1" dirty="0" smtClean="0">
              <a:latin typeface="+mj-lt"/>
            </a:endParaRPr>
          </a:p>
          <a:p>
            <a:pPr marL="342900" indent="-342900" algn="just">
              <a:lnSpc>
                <a:spcPct val="150000"/>
              </a:lnSpc>
              <a:defRPr/>
            </a:pPr>
            <a:r>
              <a:rPr lang="pl-PL" sz="1500" b="1" dirty="0" smtClean="0">
                <a:latin typeface="+mj-lt"/>
              </a:rPr>
              <a:t>Zakres </a:t>
            </a:r>
            <a:r>
              <a:rPr lang="pl-PL" sz="1500" b="1" dirty="0">
                <a:latin typeface="+mj-lt"/>
              </a:rPr>
              <a:t>wsparcia</a:t>
            </a:r>
          </a:p>
          <a:p>
            <a:pPr marL="452438" indent="-271463" algn="just">
              <a:buFont typeface="+mj-lt"/>
              <a:buAutoNum type="arabicPeriod"/>
              <a:defRPr/>
            </a:pPr>
            <a:r>
              <a:rPr lang="pl-PL" sz="1500" dirty="0" smtClean="0">
                <a:latin typeface="+mj-lt"/>
              </a:rPr>
              <a:t>wzmocnienie kapitału społecznego</a:t>
            </a:r>
            <a:endParaRPr lang="pl-PL" sz="1500" dirty="0">
              <a:latin typeface="+mj-lt"/>
            </a:endParaRPr>
          </a:p>
          <a:p>
            <a:pPr marL="452438" indent="-271463" algn="just">
              <a:buFont typeface="+mj-lt"/>
              <a:buAutoNum type="arabicPeriod"/>
              <a:defRPr/>
            </a:pPr>
            <a:r>
              <a:rPr lang="pl-PL" sz="1500" dirty="0" smtClean="0">
                <a:latin typeface="+mj-lt"/>
              </a:rPr>
              <a:t>rozwój przedsiębiorczości (bez świadczenia usług rolniczych)</a:t>
            </a:r>
          </a:p>
          <a:p>
            <a:pPr marL="452438" indent="-271463" algn="just">
              <a:buFont typeface="+mj-lt"/>
              <a:buAutoNum type="arabicPeriod"/>
              <a:defRPr/>
            </a:pPr>
            <a:r>
              <a:rPr lang="pl-PL" sz="1500" dirty="0" smtClean="0">
                <a:latin typeface="+mj-lt"/>
              </a:rPr>
              <a:t>dywersyfikacja źródeł dochodu, w tym tworzenie inkubatorów przetwórstwa lokalnego tj. infrastruktury służącej przetwarzaniu produktów rolnych w celu udostępniania jej  lokalnym producentom</a:t>
            </a:r>
            <a:endParaRPr lang="pl-PL" sz="1500" dirty="0">
              <a:latin typeface="+mj-lt"/>
            </a:endParaRPr>
          </a:p>
          <a:p>
            <a:pPr marL="452438" lvl="0" indent="-271463" algn="just">
              <a:buAutoNum type="arabicPeriod" startAt="4"/>
              <a:defRPr/>
            </a:pPr>
            <a:r>
              <a:rPr lang="pl-PL" sz="1500" dirty="0" smtClean="0">
                <a:latin typeface="+mj-lt"/>
              </a:rPr>
              <a:t>podnoszenie kompetencji osób z obszaru LSR w powiązaniu z rozwojem przedsiębiorczości lub dywersyfikacją źródeł dochodów, lub podejmowaniem zatrudnienia, w szczególności rolników i osób długotrwale pozostających bez pracy</a:t>
            </a:r>
          </a:p>
          <a:p>
            <a:pPr marL="452438" lvl="0" indent="-271463" algn="just">
              <a:buAutoNum type="arabicPeriod" startAt="4"/>
              <a:defRPr/>
            </a:pPr>
            <a:r>
              <a:rPr lang="pl-PL" sz="1500" dirty="0" smtClean="0">
                <a:latin typeface="+mj-lt"/>
              </a:rPr>
              <a:t>rozwój produktów lokalnych</a:t>
            </a:r>
          </a:p>
          <a:p>
            <a:pPr marL="452438" lvl="0" indent="-271463" algn="just">
              <a:buAutoNum type="arabicPeriod" startAt="4"/>
              <a:defRPr/>
            </a:pPr>
            <a:r>
              <a:rPr lang="pl-PL" sz="1500" dirty="0" smtClean="0">
                <a:latin typeface="+mj-lt"/>
              </a:rPr>
              <a:t>rozwój rynków zbytu, z wyłączeniem targowisk</a:t>
            </a:r>
          </a:p>
          <a:p>
            <a:pPr marL="452438" lvl="0" indent="-271463" algn="just">
              <a:buAutoNum type="arabicPeriod" startAt="4"/>
              <a:defRPr/>
            </a:pPr>
            <a:r>
              <a:rPr lang="pl-PL" sz="1500" dirty="0" smtClean="0">
                <a:latin typeface="+mj-lt"/>
              </a:rPr>
              <a:t>zachowanie dziedzictwa lokalnego</a:t>
            </a:r>
          </a:p>
          <a:p>
            <a:pPr marL="452438" lvl="0" indent="-271463" algn="just">
              <a:buAutoNum type="arabicPeriod" startAt="4"/>
              <a:defRPr/>
            </a:pPr>
            <a:r>
              <a:rPr lang="pl-PL" sz="1500" dirty="0" smtClean="0">
                <a:latin typeface="+mj-lt"/>
              </a:rPr>
              <a:t>rozwój ogólnodostępnej i niekomercyjnej infrastruktury:</a:t>
            </a:r>
          </a:p>
          <a:p>
            <a:pPr marL="622300" lvl="1" indent="-169863" algn="just">
              <a:buFont typeface="Calibri" pitchFamily="34" charset="0"/>
              <a:buChar char="−"/>
              <a:defRPr/>
            </a:pPr>
            <a:r>
              <a:rPr lang="pl-PL" sz="1500" dirty="0" smtClean="0">
                <a:latin typeface="+mj-lt"/>
              </a:rPr>
              <a:t>turystycznej, rekreacyjnej lub kulturalnej</a:t>
            </a:r>
          </a:p>
          <a:p>
            <a:pPr marL="622300" lvl="1" indent="-169863" algn="just">
              <a:buFont typeface="Calibri" pitchFamily="34" charset="0"/>
              <a:buChar char="−"/>
              <a:defRPr/>
            </a:pPr>
            <a:r>
              <a:rPr lang="pl-PL" sz="1500" dirty="0" smtClean="0">
                <a:latin typeface="+mj-lt"/>
              </a:rPr>
              <a:t>technicznej, w tym z zakresu gospodarki wodno-ściekowej oraz budowy lub modernizacji dróg lokalnych</a:t>
            </a:r>
          </a:p>
          <a:p>
            <a:pPr lvl="0" algn="just">
              <a:spcBef>
                <a:spcPts val="600"/>
              </a:spcBef>
              <a:defRPr/>
            </a:pPr>
            <a:r>
              <a:rPr lang="pl-PL" sz="1500" dirty="0" smtClean="0">
                <a:latin typeface="+mj-lt"/>
              </a:rPr>
              <a:t>Przeciwdziałanie wykluczeniu społecznemu realizowane będzie poprzez wskazanie w LSR grup </a:t>
            </a:r>
            <a:r>
              <a:rPr lang="pl-PL" sz="1500" dirty="0" err="1" smtClean="0">
                <a:latin typeface="+mj-lt"/>
              </a:rPr>
              <a:t>defaworyzowanych</a:t>
            </a:r>
            <a:r>
              <a:rPr lang="pl-PL" sz="1500" dirty="0" smtClean="0">
                <a:latin typeface="+mj-lt"/>
              </a:rPr>
              <a:t>, które uzyskają wsparcie</a:t>
            </a:r>
          </a:p>
          <a:p>
            <a:pPr lvl="0" algn="just">
              <a:defRPr/>
            </a:pPr>
            <a:endParaRPr lang="pl-PL" sz="1500" dirty="0" smtClean="0">
              <a:latin typeface="+mj-lt"/>
            </a:endParaRPr>
          </a:p>
          <a:p>
            <a:pPr marL="342900" lvl="0" indent="-342900" algn="just">
              <a:defRPr/>
            </a:pPr>
            <a:endParaRPr lang="pl-PL" sz="1500" dirty="0" smtClean="0">
              <a:latin typeface="+mj-lt"/>
            </a:endParaRPr>
          </a:p>
          <a:p>
            <a:pPr marL="180975" lvl="0" indent="-180975" algn="just">
              <a:defRPr/>
            </a:pPr>
            <a:endParaRPr lang="pl-PL" sz="1500" dirty="0" smtClean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36878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36880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3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4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5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35846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35847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32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LEADER</a:t>
            </a:r>
            <a:endParaRPr lang="en-GB" sz="36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35849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35850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2779" name="Rectangle 3"/>
          <p:cNvSpPr>
            <a:spLocks/>
          </p:cNvSpPr>
          <p:nvPr/>
        </p:nvSpPr>
        <p:spPr bwMode="auto">
          <a:xfrm>
            <a:off x="212934" y="843392"/>
            <a:ext cx="8712968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Realizacja operacji w ramach lokalnych strategii rozwoju</a:t>
            </a:r>
            <a:endParaRPr lang="pl-PL" b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spcBef>
                <a:spcPts val="1800"/>
              </a:spcBef>
              <a:defRPr/>
            </a:pPr>
            <a:r>
              <a:rPr lang="pl-PL" sz="1500" dirty="0" smtClean="0">
                <a:latin typeface="+mj-lt"/>
              </a:rPr>
              <a:t>Pomoc </a:t>
            </a:r>
            <a:r>
              <a:rPr lang="pl-PL" sz="1500" dirty="0">
                <a:latin typeface="+mj-lt"/>
              </a:rPr>
              <a:t>ma formę refundacji </a:t>
            </a:r>
            <a:r>
              <a:rPr lang="pl-PL" sz="1500" dirty="0" smtClean="0">
                <a:latin typeface="+mj-lt"/>
              </a:rPr>
              <a:t>kosztów</a:t>
            </a:r>
            <a:endParaRPr lang="pl-PL" sz="1500" b="1" dirty="0">
              <a:latin typeface="+mj-lt"/>
            </a:endParaRPr>
          </a:p>
          <a:p>
            <a:pPr marL="342900" indent="-342900" algn="just">
              <a:lnSpc>
                <a:spcPct val="150000"/>
              </a:lnSpc>
              <a:defRPr/>
            </a:pPr>
            <a:r>
              <a:rPr lang="pl-PL" sz="1500" b="1" dirty="0">
                <a:latin typeface="+mj-lt"/>
              </a:rPr>
              <a:t>Beneficjenci (w zależności od zakresu operacji )</a:t>
            </a:r>
          </a:p>
          <a:p>
            <a:pPr marL="342900" indent="-161925" algn="just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osoby fizyczne</a:t>
            </a:r>
          </a:p>
          <a:p>
            <a:pPr marL="342900" indent="-161925" algn="just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osoby prawne, w tym m.in. kółka rolnicze, jednostki samorządu terytorialnego z wyłączeniem województw, ich związki bądź ich jednostki organizacyjne, organizacje pozarządowe, spółdzielnie, kościoły, związki </a:t>
            </a:r>
            <a:r>
              <a:rPr lang="pl-PL" sz="1500" dirty="0" smtClean="0">
                <a:latin typeface="+mj-lt"/>
              </a:rPr>
              <a:t>wyznaniowe</a:t>
            </a:r>
            <a:endParaRPr lang="pl-PL" sz="1500" dirty="0">
              <a:latin typeface="+mj-lt"/>
            </a:endParaRPr>
          </a:p>
          <a:p>
            <a:pPr marL="342900" indent="-161925" algn="just"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jednostki organizacyjne nieposiadające osobowości prawnej, którym ustawy przyznają zdolność </a:t>
            </a:r>
            <a:r>
              <a:rPr lang="pl-PL" sz="1500" dirty="0" smtClean="0">
                <a:latin typeface="+mj-lt"/>
              </a:rPr>
              <a:t>prawną</a:t>
            </a:r>
          </a:p>
          <a:p>
            <a:pPr marL="180975" algn="just">
              <a:spcBef>
                <a:spcPts val="1800"/>
              </a:spcBef>
              <a:defRPr/>
            </a:pPr>
            <a:r>
              <a:rPr lang="pl-PL" sz="1500" dirty="0" smtClean="0">
                <a:latin typeface="+mj-lt"/>
              </a:rPr>
              <a:t>Pomoc nie może być przyznana przedsiębiorcy, który nie wykonuje działalności jako mikro-, małe lub średnie przedsiębiorstwo.</a:t>
            </a:r>
          </a:p>
          <a:p>
            <a:pPr marL="180975" algn="just">
              <a:spcBef>
                <a:spcPts val="600"/>
              </a:spcBef>
              <a:defRPr/>
            </a:pPr>
            <a:r>
              <a:rPr lang="pl-PL" sz="1500" dirty="0" smtClean="0">
                <a:latin typeface="+mj-lt"/>
              </a:rPr>
              <a:t>W przypadku operacji mających na celu </a:t>
            </a:r>
            <a:r>
              <a:rPr lang="pl-PL" sz="1500" u="sng" dirty="0" smtClean="0">
                <a:latin typeface="+mj-lt"/>
              </a:rPr>
              <a:t>rozpoczęcie prowadzenia działalności pozarolniczej</a:t>
            </a:r>
            <a:r>
              <a:rPr lang="pl-PL" sz="1500" dirty="0" smtClean="0">
                <a:latin typeface="+mj-lt"/>
              </a:rPr>
              <a:t> pomoc nie może być przyznana osobom  fizycznym ubezpieczonym na podstawie przepisów o ubezpieczeniu społecznym rolników w pełnym zakresie jako rolnik, małżonek rolnika lub domownik, za wyjątkiem operacji w zakresie przetwórstwa lub sprzedaży produktów rolnych.</a:t>
            </a:r>
          </a:p>
          <a:p>
            <a:pPr marL="342900" indent="-161925" algn="just">
              <a:buFont typeface="Arial" pitchFamily="34" charset="0"/>
              <a:buChar char="•"/>
              <a:defRPr/>
            </a:pPr>
            <a:endParaRPr lang="pl-PL" sz="1050" dirty="0" smtClean="0">
              <a:latin typeface="+mj-lt"/>
            </a:endParaRPr>
          </a:p>
          <a:p>
            <a:pPr marL="361950" indent="-180975" algn="just">
              <a:buFont typeface="Arial" pitchFamily="34" charset="0"/>
              <a:buChar char="•"/>
              <a:defRPr/>
            </a:pPr>
            <a:endParaRPr lang="pl-PL" sz="1300" dirty="0" smtClean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35854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35856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3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4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5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35846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35847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32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LEADER</a:t>
            </a:r>
            <a:endParaRPr lang="en-GB" sz="36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35849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35850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2779" name="Rectangle 3"/>
          <p:cNvSpPr>
            <a:spLocks/>
          </p:cNvSpPr>
          <p:nvPr/>
        </p:nvSpPr>
        <p:spPr bwMode="auto">
          <a:xfrm>
            <a:off x="179512" y="908050"/>
            <a:ext cx="8712968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Realizacja operacji w ramach lokalnych strategii rozwoju</a:t>
            </a:r>
            <a:endParaRPr lang="pl-PL" b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spcBef>
                <a:spcPts val="1800"/>
              </a:spcBef>
              <a:defRPr/>
            </a:pPr>
            <a:r>
              <a:rPr lang="pl-PL" sz="1500" dirty="0" smtClean="0">
                <a:latin typeface="+mj-lt"/>
              </a:rPr>
              <a:t>Pomoc </a:t>
            </a:r>
            <a:r>
              <a:rPr lang="pl-PL" sz="1500" dirty="0">
                <a:latin typeface="+mj-lt"/>
              </a:rPr>
              <a:t>ma formę refundacji </a:t>
            </a:r>
            <a:r>
              <a:rPr lang="pl-PL" sz="1500" dirty="0" smtClean="0">
                <a:latin typeface="+mj-lt"/>
              </a:rPr>
              <a:t>kosztów</a:t>
            </a:r>
            <a:endParaRPr lang="pl-PL" sz="1500" b="1" dirty="0">
              <a:latin typeface="+mj-lt"/>
            </a:endParaRP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defRPr/>
            </a:pPr>
            <a:r>
              <a:rPr lang="pl-PL" sz="1500" b="1" dirty="0">
                <a:latin typeface="+mj-lt"/>
              </a:rPr>
              <a:t>Beneficjenci (w zależności od zakresu operacji </a:t>
            </a:r>
            <a:r>
              <a:rPr lang="pl-PL" sz="1500" b="1" dirty="0" smtClean="0">
                <a:latin typeface="+mj-lt"/>
              </a:rPr>
              <a:t>)</a:t>
            </a:r>
          </a:p>
          <a:p>
            <a:pPr marL="342900" indent="-342900" algn="just">
              <a:lnSpc>
                <a:spcPct val="150000"/>
              </a:lnSpc>
              <a:defRPr/>
            </a:pPr>
            <a:r>
              <a:rPr lang="pl-PL" sz="1500" dirty="0" smtClean="0">
                <a:latin typeface="+mj-lt"/>
              </a:rPr>
              <a:t>Beneficjentem może być LGD jedynie w przypadku:</a:t>
            </a:r>
          </a:p>
          <a:p>
            <a:pPr marL="271463" indent="-180975" algn="just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operacji </a:t>
            </a:r>
            <a:r>
              <a:rPr lang="pl-PL" sz="1500" b="1" dirty="0" smtClean="0">
                <a:latin typeface="+mj-lt"/>
              </a:rPr>
              <a:t>własnych</a:t>
            </a:r>
            <a:r>
              <a:rPr lang="pl-PL" sz="1500" dirty="0" smtClean="0">
                <a:latin typeface="+mj-lt"/>
              </a:rPr>
              <a:t> LGD</a:t>
            </a:r>
          </a:p>
          <a:p>
            <a:pPr marL="271463" indent="-180975" algn="just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operacji </a:t>
            </a:r>
            <a:r>
              <a:rPr lang="pl-PL" sz="1500" b="1" dirty="0" smtClean="0">
                <a:latin typeface="+mj-lt"/>
              </a:rPr>
              <a:t>parasolowych</a:t>
            </a:r>
            <a:r>
              <a:rPr lang="pl-PL" sz="1500" dirty="0" smtClean="0">
                <a:latin typeface="+mj-lt"/>
              </a:rPr>
              <a:t> (beneficjentem ubiegającym się o wsparcie przed podmiotem wdrażającym jest LGD; operacja taka składa się z szeregu </a:t>
            </a:r>
            <a:r>
              <a:rPr lang="pl-PL" sz="1500" b="1" dirty="0" err="1" smtClean="0">
                <a:latin typeface="+mj-lt"/>
              </a:rPr>
              <a:t>mikroprojektów</a:t>
            </a:r>
            <a:r>
              <a:rPr lang="pl-PL" sz="1500" dirty="0" smtClean="0">
                <a:latin typeface="+mj-lt"/>
              </a:rPr>
              <a:t>, których realizatorami są różnorodne podmioty działające na obszarze objętym LSR)</a:t>
            </a:r>
          </a:p>
          <a:p>
            <a:pPr marL="271463" indent="-180975" algn="just">
              <a:buFont typeface="Arial" pitchFamily="34" charset="0"/>
              <a:buChar char="•"/>
              <a:defRPr/>
            </a:pPr>
            <a:endParaRPr lang="pl-PL" sz="1500" dirty="0" smtClean="0">
              <a:solidFill>
                <a:srgbClr val="FF0000"/>
              </a:solidFill>
              <a:latin typeface="+mj-lt"/>
            </a:endParaRPr>
          </a:p>
          <a:p>
            <a:r>
              <a:rPr lang="pl-PL" sz="1500" dirty="0" smtClean="0">
                <a:latin typeface="+mj-lt"/>
              </a:rPr>
              <a:t>W przypadku operacji parasolowych odbiorcami realizującymi </a:t>
            </a:r>
            <a:r>
              <a:rPr lang="pl-PL" sz="1500" dirty="0" err="1" smtClean="0">
                <a:latin typeface="+mj-lt"/>
              </a:rPr>
              <a:t>mikroprojekt</a:t>
            </a:r>
            <a:r>
              <a:rPr lang="pl-PL" sz="1500" dirty="0" smtClean="0">
                <a:latin typeface="+mj-lt"/>
              </a:rPr>
              <a:t> mogą być również</a:t>
            </a:r>
          </a:p>
          <a:p>
            <a:r>
              <a:rPr lang="pl-PL" sz="1500" dirty="0" smtClean="0">
                <a:latin typeface="+mj-lt"/>
              </a:rPr>
              <a:t>sformalizowane grupy nieposiadające osobowości prawnej (np. koła gospodyń wiejskich).</a:t>
            </a:r>
          </a:p>
          <a:p>
            <a:endParaRPr lang="pl-PL" sz="1500" dirty="0" smtClean="0">
              <a:latin typeface="+mj-lt"/>
            </a:endParaRPr>
          </a:p>
          <a:p>
            <a:r>
              <a:rPr lang="pl-PL" sz="1500" dirty="0" smtClean="0">
                <a:latin typeface="+mj-lt"/>
              </a:rPr>
              <a:t>W przypadku operacji dotyczących </a:t>
            </a:r>
            <a:r>
              <a:rPr lang="pl-PL" sz="1500" b="1" dirty="0" smtClean="0">
                <a:latin typeface="+mj-lt"/>
              </a:rPr>
              <a:t>infrastruktury technicznej</a:t>
            </a:r>
            <a:r>
              <a:rPr lang="pl-PL" sz="1500" dirty="0" smtClean="0">
                <a:latin typeface="+mj-lt"/>
              </a:rPr>
              <a:t>, w tym z zakresu gospodarki</a:t>
            </a:r>
          </a:p>
          <a:p>
            <a:r>
              <a:rPr lang="pl-PL" sz="1500" dirty="0" smtClean="0">
                <a:latin typeface="+mj-lt"/>
              </a:rPr>
              <a:t>wodnej, ściekowej oraz budowy lub modernizacji dróg lokalnych, beneficjentami mogą być</a:t>
            </a:r>
          </a:p>
          <a:p>
            <a:r>
              <a:rPr lang="pl-PL" sz="1500" dirty="0" smtClean="0">
                <a:latin typeface="+mj-lt"/>
              </a:rPr>
              <a:t>jedynie </a:t>
            </a:r>
            <a:r>
              <a:rPr lang="pl-PL" sz="1500" u="sng" dirty="0" smtClean="0">
                <a:latin typeface="+mj-lt"/>
              </a:rPr>
              <a:t>gminy </a:t>
            </a:r>
            <a:r>
              <a:rPr lang="pl-PL" sz="1500" dirty="0" smtClean="0">
                <a:latin typeface="+mj-lt"/>
              </a:rPr>
              <a:t>i </a:t>
            </a:r>
            <a:r>
              <a:rPr lang="pl-PL" sz="1500" u="sng" dirty="0" smtClean="0">
                <a:latin typeface="+mj-lt"/>
              </a:rPr>
              <a:t>powiaty</a:t>
            </a:r>
            <a:r>
              <a:rPr lang="pl-PL" sz="1500" dirty="0" smtClean="0">
                <a:latin typeface="+mj-lt"/>
              </a:rPr>
              <a:t> oraz </a:t>
            </a:r>
            <a:r>
              <a:rPr lang="pl-PL" sz="1500" u="sng" dirty="0" smtClean="0">
                <a:latin typeface="+mj-lt"/>
              </a:rPr>
              <a:t>ich związki </a:t>
            </a:r>
            <a:r>
              <a:rPr lang="pl-PL" sz="1500" dirty="0" smtClean="0">
                <a:latin typeface="+mj-lt"/>
              </a:rPr>
              <a:t>lub </a:t>
            </a:r>
            <a:r>
              <a:rPr lang="pl-PL" sz="1500" u="sng" dirty="0" smtClean="0">
                <a:latin typeface="+mj-lt"/>
              </a:rPr>
              <a:t>jednostki organizacyjne</a:t>
            </a:r>
            <a:r>
              <a:rPr lang="pl-PL" sz="1600" dirty="0" smtClean="0">
                <a:latin typeface="+mj-lt"/>
              </a:rPr>
              <a:t>.</a:t>
            </a:r>
          </a:p>
          <a:p>
            <a:pPr marL="271463" indent="-180975" algn="just">
              <a:buFont typeface="Arial" pitchFamily="34" charset="0"/>
              <a:buChar char="•"/>
              <a:defRPr/>
            </a:pPr>
            <a:endParaRPr lang="pl-PL" sz="1500" dirty="0" smtClean="0">
              <a:solidFill>
                <a:srgbClr val="FF0000"/>
              </a:solidFill>
              <a:latin typeface="+mj-lt"/>
            </a:endParaRPr>
          </a:p>
          <a:p>
            <a:pPr marL="342900" indent="-161925" algn="just">
              <a:buFont typeface="Arial" pitchFamily="34" charset="0"/>
              <a:buChar char="•"/>
              <a:defRPr/>
            </a:pPr>
            <a:endParaRPr lang="pl-PL" sz="1500" dirty="0" smtClean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35854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35856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3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4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5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35846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35847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32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LEADER</a:t>
            </a:r>
            <a:endParaRPr lang="en-GB" sz="36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35849" name="Rectangle 3"/>
          <p:cNvSpPr>
            <a:spLocks/>
          </p:cNvSpPr>
          <p:nvPr/>
        </p:nvSpPr>
        <p:spPr bwMode="auto">
          <a:xfrm>
            <a:off x="112855" y="1352190"/>
            <a:ext cx="8964488" cy="47133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pl-PL" sz="1500" b="1" dirty="0" smtClean="0">
                <a:latin typeface="+mj-lt"/>
              </a:rPr>
              <a:t>WYSOKOŚĆ WSPARCIA:</a:t>
            </a:r>
          </a:p>
          <a:p>
            <a:pPr defTabSz="1066800">
              <a:lnSpc>
                <a:spcPct val="90000"/>
              </a:lnSpc>
              <a:spcAft>
                <a:spcPts val="600"/>
              </a:spcAft>
              <a:defRPr/>
            </a:pPr>
            <a:r>
              <a:rPr lang="pl-PL" sz="1500" dirty="0" smtClean="0">
                <a:latin typeface="+mj-lt"/>
              </a:rPr>
              <a:t>Maksymalna kwota pomocy dla danego rodzaju operacji będzie ustalona przez LGD</a:t>
            </a:r>
          </a:p>
          <a:p>
            <a:pPr marL="271463" indent="-180975" defTabSz="1066800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do </a:t>
            </a:r>
            <a:r>
              <a:rPr lang="pl-PL" sz="1500" b="1" dirty="0" smtClean="0">
                <a:latin typeface="+mj-lt"/>
              </a:rPr>
              <a:t>2</a:t>
            </a:r>
            <a:r>
              <a:rPr lang="pl-PL" sz="1500" dirty="0" smtClean="0">
                <a:latin typeface="+mj-lt"/>
              </a:rPr>
              <a:t> </a:t>
            </a:r>
            <a:r>
              <a:rPr lang="pl-PL" sz="1500" b="1" dirty="0" smtClean="0">
                <a:latin typeface="+mj-lt"/>
              </a:rPr>
              <a:t>mln</a:t>
            </a:r>
            <a:r>
              <a:rPr lang="pl-PL" sz="1500" dirty="0" smtClean="0">
                <a:latin typeface="+mj-lt"/>
              </a:rPr>
              <a:t> zł /</a:t>
            </a:r>
            <a:r>
              <a:rPr lang="pl-PL" sz="1500" b="1" dirty="0" smtClean="0">
                <a:latin typeface="+mj-lt"/>
              </a:rPr>
              <a:t>beneficjenta</a:t>
            </a:r>
            <a:r>
              <a:rPr lang="pl-PL" sz="1500" dirty="0" smtClean="0">
                <a:latin typeface="+mj-lt"/>
              </a:rPr>
              <a:t> - </a:t>
            </a:r>
            <a:r>
              <a:rPr lang="pl-PL" sz="1500" b="1" dirty="0" smtClean="0">
                <a:latin typeface="+mj-lt"/>
              </a:rPr>
              <a:t>infrastruktura techniczna</a:t>
            </a:r>
          </a:p>
          <a:p>
            <a:pPr marL="271463" indent="-180975" defTabSz="1066800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j-lt"/>
              </a:rPr>
              <a:t>do </a:t>
            </a:r>
            <a:r>
              <a:rPr lang="pl-PL" sz="1500" b="1" dirty="0" smtClean="0">
                <a:latin typeface="+mj-lt"/>
              </a:rPr>
              <a:t>500</a:t>
            </a:r>
            <a:r>
              <a:rPr lang="pl-PL" sz="1500" dirty="0" smtClean="0">
                <a:latin typeface="+mj-lt"/>
              </a:rPr>
              <a:t> </a:t>
            </a:r>
            <a:r>
              <a:rPr lang="pl-PL" sz="1500" b="1" dirty="0" smtClean="0">
                <a:latin typeface="+mj-lt"/>
              </a:rPr>
              <a:t>tys</a:t>
            </a:r>
            <a:r>
              <a:rPr lang="pl-PL" sz="1500" dirty="0" smtClean="0">
                <a:latin typeface="+mj-lt"/>
              </a:rPr>
              <a:t>. </a:t>
            </a:r>
            <a:r>
              <a:rPr lang="pl-PL" sz="1500" b="1" dirty="0" smtClean="0">
                <a:latin typeface="+mj-lt"/>
              </a:rPr>
              <a:t>zł/miejscowość</a:t>
            </a:r>
            <a:r>
              <a:rPr lang="pl-PL" sz="1500" dirty="0" smtClean="0">
                <a:latin typeface="+mj-lt"/>
              </a:rPr>
              <a:t> - </a:t>
            </a:r>
            <a:r>
              <a:rPr lang="pl-PL" sz="1500" b="1" dirty="0" smtClean="0">
                <a:latin typeface="+mj-lt"/>
              </a:rPr>
              <a:t>inne operacje </a:t>
            </a:r>
            <a:r>
              <a:rPr lang="pl-PL" sz="1500" dirty="0" smtClean="0">
                <a:latin typeface="+mj-lt"/>
              </a:rPr>
              <a:t>realizowane przez jednostki z sektora finansów publicznych</a:t>
            </a:r>
          </a:p>
          <a:p>
            <a:pPr marL="271463">
              <a:spcBef>
                <a:spcPts val="600"/>
              </a:spcBef>
              <a:spcAft>
                <a:spcPts val="600"/>
              </a:spcAft>
            </a:pPr>
            <a:r>
              <a:rPr lang="pl-PL" sz="1500" dirty="0" smtClean="0">
                <a:latin typeface="+mj-lt"/>
              </a:rPr>
              <a:t>(nie może przekroczyć 50% możliwej do udzielenia pomocy w ramach tego </a:t>
            </a:r>
            <a:r>
              <a:rPr lang="pl-PL" sz="1500" dirty="0" err="1" smtClean="0">
                <a:latin typeface="+mj-lt"/>
              </a:rPr>
              <a:t>poddziałania</a:t>
            </a:r>
            <a:r>
              <a:rPr lang="pl-PL" sz="1500" dirty="0" smtClean="0">
                <a:latin typeface="+mj-lt"/>
              </a:rPr>
              <a:t>)</a:t>
            </a:r>
          </a:p>
          <a:p>
            <a:pPr marL="271463" indent="-180975">
              <a:spcBef>
                <a:spcPts val="600"/>
              </a:spcBef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do </a:t>
            </a:r>
            <a:r>
              <a:rPr lang="pl-PL" sz="1500" b="1" dirty="0" smtClean="0">
                <a:latin typeface="+mj-lt"/>
              </a:rPr>
              <a:t>500</a:t>
            </a:r>
            <a:r>
              <a:rPr lang="pl-PL" sz="1500" dirty="0" smtClean="0">
                <a:latin typeface="+mj-lt"/>
              </a:rPr>
              <a:t> tys. zł.</a:t>
            </a:r>
            <a:r>
              <a:rPr lang="pl-PL" sz="1500" dirty="0" smtClean="0"/>
              <a:t> /</a:t>
            </a:r>
            <a:r>
              <a:rPr lang="pl-PL" sz="1500" b="1" dirty="0" smtClean="0"/>
              <a:t>b</a:t>
            </a:r>
            <a:r>
              <a:rPr lang="pl-PL" sz="1500" b="1" dirty="0" smtClean="0">
                <a:latin typeface="+mj-lt"/>
              </a:rPr>
              <a:t>eneficjenta</a:t>
            </a:r>
            <a:r>
              <a:rPr lang="pl-PL" sz="1500" dirty="0" smtClean="0">
                <a:latin typeface="+mj-lt"/>
              </a:rPr>
              <a:t> w okresie realizacji Programu - utworzenie </a:t>
            </a:r>
            <a:r>
              <a:rPr lang="pl-PL" sz="1500" b="1" dirty="0" smtClean="0">
                <a:latin typeface="+mj-lt"/>
              </a:rPr>
              <a:t>inkubatorów przetwórstwa lokalnego</a:t>
            </a:r>
          </a:p>
          <a:p>
            <a:pPr marL="271463" indent="-180975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do </a:t>
            </a:r>
            <a:r>
              <a:rPr lang="pl-PL" sz="1500" b="1" dirty="0" smtClean="0">
                <a:latin typeface="+mj-lt"/>
              </a:rPr>
              <a:t>300</a:t>
            </a:r>
            <a:r>
              <a:rPr lang="pl-PL" sz="1500" dirty="0" smtClean="0">
                <a:latin typeface="+mj-lt"/>
              </a:rPr>
              <a:t> tys. zł/ </a:t>
            </a:r>
            <a:r>
              <a:rPr lang="pl-PL" sz="1500" b="1" dirty="0" smtClean="0">
                <a:latin typeface="+mj-lt"/>
              </a:rPr>
              <a:t>beneficjenta</a:t>
            </a:r>
            <a:r>
              <a:rPr lang="pl-PL" sz="1500" dirty="0" smtClean="0">
                <a:latin typeface="+mj-lt"/>
              </a:rPr>
              <a:t>/ okres realizacji Programu – (poza jednostkami sektora finansów publicznych)</a:t>
            </a:r>
          </a:p>
          <a:p>
            <a:pPr marL="271463">
              <a:spcBef>
                <a:spcPts val="600"/>
              </a:spcBef>
            </a:pPr>
            <a:r>
              <a:rPr lang="pl-PL" sz="1500" dirty="0" smtClean="0">
                <a:latin typeface="+mj-lt"/>
              </a:rPr>
              <a:t>(Przy określaniu tego limitu będzie brana pod uwagę także pomoc, jaką dany beneficjent uzyskał w związku 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z realizacją </a:t>
            </a:r>
            <a:r>
              <a:rPr lang="pl-PL" sz="1500" dirty="0" err="1" smtClean="0">
                <a:latin typeface="+mj-lt"/>
              </a:rPr>
              <a:t>mikroprojektu</a:t>
            </a:r>
            <a:r>
              <a:rPr lang="pl-PL" sz="1500" dirty="0" smtClean="0">
                <a:latin typeface="+mj-lt"/>
              </a:rPr>
              <a:t> w ramach operacji parasolowej. W przypadku podmiotu, który będzie ubiegać się</a:t>
            </a:r>
            <a:br>
              <a:rPr lang="pl-PL" sz="1500" dirty="0" smtClean="0">
                <a:latin typeface="+mj-lt"/>
              </a:rPr>
            </a:br>
            <a:r>
              <a:rPr lang="pl-PL" sz="1500" dirty="0" smtClean="0">
                <a:latin typeface="+mj-lt"/>
              </a:rPr>
              <a:t>o wsparcie na rzecz sformalizowanej grupy nieposiadającej osobowości prawnej, limit pomocy jest liczony odrębnie na każdą sformalizowaną grupę.)</a:t>
            </a:r>
          </a:p>
          <a:p>
            <a:pPr marL="271463" indent="-180975">
              <a:spcBef>
                <a:spcPts val="600"/>
              </a:spcBef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do </a:t>
            </a:r>
            <a:r>
              <a:rPr lang="pl-PL" sz="1500" b="1" dirty="0" smtClean="0">
                <a:latin typeface="+mj-lt"/>
              </a:rPr>
              <a:t>100</a:t>
            </a:r>
            <a:r>
              <a:rPr lang="pl-PL" sz="1500" dirty="0" smtClean="0">
                <a:latin typeface="+mj-lt"/>
              </a:rPr>
              <a:t> tys. zł /na </a:t>
            </a:r>
            <a:r>
              <a:rPr lang="pl-PL" sz="1500" b="1" dirty="0" smtClean="0">
                <a:latin typeface="+mj-lt"/>
              </a:rPr>
              <a:t>odbiorcę</a:t>
            </a:r>
            <a:r>
              <a:rPr lang="pl-PL" sz="1500" dirty="0" smtClean="0">
                <a:latin typeface="+mj-lt"/>
              </a:rPr>
              <a:t>  realizującego „</a:t>
            </a:r>
            <a:r>
              <a:rPr lang="pl-PL" sz="1500" b="1" dirty="0" err="1" smtClean="0">
                <a:latin typeface="+mj-lt"/>
              </a:rPr>
              <a:t>mikroprojekt</a:t>
            </a:r>
            <a:r>
              <a:rPr lang="pl-PL" sz="1500" dirty="0" smtClean="0">
                <a:latin typeface="+mj-lt"/>
              </a:rPr>
              <a:t>” (sformalizowaną grupą nieposiadającą osobowości prawnej ) w ramach operacji parasolowej</a:t>
            </a:r>
          </a:p>
          <a:p>
            <a:pPr marL="271463" indent="-180975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w przypadku operacji parasolowych </a:t>
            </a:r>
            <a:r>
              <a:rPr lang="pl-PL" sz="1500" u="sng" dirty="0" smtClean="0">
                <a:latin typeface="+mj-lt"/>
              </a:rPr>
              <a:t>całkowita wartość „</a:t>
            </a:r>
            <a:r>
              <a:rPr lang="pl-PL" sz="1500" u="sng" dirty="0" err="1" smtClean="0">
                <a:latin typeface="+mj-lt"/>
              </a:rPr>
              <a:t>mikroprojektu</a:t>
            </a:r>
            <a:r>
              <a:rPr lang="pl-PL" sz="1500" dirty="0" smtClean="0">
                <a:latin typeface="+mj-lt"/>
              </a:rPr>
              <a:t>” wynosi do </a:t>
            </a:r>
            <a:r>
              <a:rPr lang="pl-PL" sz="1500" b="1" dirty="0" smtClean="0">
                <a:latin typeface="+mj-lt"/>
              </a:rPr>
              <a:t>50</a:t>
            </a:r>
            <a:r>
              <a:rPr lang="pl-PL" sz="1500" dirty="0" smtClean="0">
                <a:latin typeface="+mj-lt"/>
              </a:rPr>
              <a:t> tys. zł, </a:t>
            </a:r>
            <a:r>
              <a:rPr lang="pl-PL" sz="1500" u="sng" dirty="0" smtClean="0">
                <a:latin typeface="+mj-lt"/>
              </a:rPr>
              <a:t>a całkowita wartość operacji parasolowej </a:t>
            </a:r>
            <a:r>
              <a:rPr lang="pl-PL" sz="1500" dirty="0" smtClean="0">
                <a:latin typeface="+mj-lt"/>
              </a:rPr>
              <a:t>– </a:t>
            </a:r>
            <a:r>
              <a:rPr lang="pl-PL" sz="1500" b="1" dirty="0" smtClean="0">
                <a:latin typeface="+mj-lt"/>
              </a:rPr>
              <a:t>400</a:t>
            </a:r>
            <a:r>
              <a:rPr lang="pl-PL" sz="1500" dirty="0" smtClean="0">
                <a:latin typeface="+mj-lt"/>
              </a:rPr>
              <a:t> tys. zł</a:t>
            </a:r>
          </a:p>
          <a:p>
            <a:pPr marL="271463" indent="-180975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w przypadku operacji w partnerstwie – limit pomocy każdego z partnerów jest pomniejszany proporcjonalnie</a:t>
            </a:r>
          </a:p>
          <a:p>
            <a:pPr marL="271463" indent="-180975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w przypadku operacji realizowanych poza operacją parasolową całkowita wartość operacji jest większa niż 50 tys. zł</a:t>
            </a:r>
          </a:p>
        </p:txBody>
      </p:sp>
      <p:sp>
        <p:nvSpPr>
          <p:cNvPr id="35850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2779" name="Rectangle 3"/>
          <p:cNvSpPr>
            <a:spLocks/>
          </p:cNvSpPr>
          <p:nvPr/>
        </p:nvSpPr>
        <p:spPr bwMode="auto">
          <a:xfrm>
            <a:off x="179512" y="980728"/>
            <a:ext cx="8712968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Realizacja operacji w ramach lokalnych strategii rozwoju</a:t>
            </a:r>
            <a:endParaRPr lang="pl-PL" sz="1500" b="1" dirty="0" smtClean="0"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endParaRPr lang="pl-PL" sz="1500" b="1" dirty="0" smtClean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35854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35856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3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4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5845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35846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35847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32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LEADER</a:t>
            </a:r>
            <a:endParaRPr lang="en-GB" sz="36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35849" name="Rectangle 3"/>
          <p:cNvSpPr>
            <a:spLocks/>
          </p:cNvSpPr>
          <p:nvPr/>
        </p:nvSpPr>
        <p:spPr bwMode="auto">
          <a:xfrm>
            <a:off x="179512" y="1700808"/>
            <a:ext cx="8784976" cy="309634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defTabSz="106680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pl-PL" sz="1500" b="1" dirty="0" smtClean="0">
                <a:latin typeface="+mj-lt"/>
              </a:rPr>
              <a:t>WYSOKOŚĆ WSPARCIA c.d.:</a:t>
            </a:r>
          </a:p>
          <a:p>
            <a:pPr marL="271463" indent="-180975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w przypadku </a:t>
            </a:r>
            <a:r>
              <a:rPr lang="pl-PL" sz="1500" b="1" dirty="0" smtClean="0">
                <a:latin typeface="+mj-lt"/>
              </a:rPr>
              <a:t>jednostek</a:t>
            </a:r>
            <a:r>
              <a:rPr lang="pl-PL" sz="1500" dirty="0" smtClean="0">
                <a:latin typeface="+mj-lt"/>
              </a:rPr>
              <a:t> sektora </a:t>
            </a:r>
            <a:r>
              <a:rPr lang="pl-PL" sz="1500" b="1" dirty="0" smtClean="0">
                <a:latin typeface="+mj-lt"/>
              </a:rPr>
              <a:t>finansów publicznych</a:t>
            </a:r>
            <a:r>
              <a:rPr lang="pl-PL" sz="1500" dirty="0" smtClean="0">
                <a:latin typeface="+mj-lt"/>
              </a:rPr>
              <a:t>, wartość realizowanych przez nie samodzielnie </a:t>
            </a:r>
            <a:r>
              <a:rPr lang="pl-PL" sz="1500" b="1" dirty="0" err="1" smtClean="0">
                <a:latin typeface="+mj-lt"/>
              </a:rPr>
              <a:t>mikroprojektów</a:t>
            </a:r>
            <a:r>
              <a:rPr lang="pl-PL" sz="1500" dirty="0" smtClean="0">
                <a:latin typeface="+mj-lt"/>
              </a:rPr>
              <a:t> nie może przekroczyć </a:t>
            </a:r>
            <a:r>
              <a:rPr lang="pl-PL" sz="1500" b="1" dirty="0" smtClean="0">
                <a:latin typeface="+mj-lt"/>
              </a:rPr>
              <a:t>20</a:t>
            </a:r>
            <a:r>
              <a:rPr lang="pl-PL" sz="1500" dirty="0" smtClean="0">
                <a:latin typeface="+mj-lt"/>
              </a:rPr>
              <a:t>% </a:t>
            </a:r>
            <a:r>
              <a:rPr lang="pl-PL" sz="1500" b="1" dirty="0" smtClean="0">
                <a:latin typeface="+mj-lt"/>
              </a:rPr>
              <a:t>danej operacji parasolowej</a:t>
            </a:r>
          </a:p>
          <a:p>
            <a:pPr marL="271463">
              <a:spcBef>
                <a:spcPts val="600"/>
              </a:spcBef>
            </a:pPr>
            <a:r>
              <a:rPr lang="pl-PL" sz="1500" dirty="0" smtClean="0">
                <a:latin typeface="+mj-lt"/>
              </a:rPr>
              <a:t>(ograniczenie to nie ma zastosowania w przypadku, gdy sformalizowana grupa nieposiadająca osobowości prawnej realizuje </a:t>
            </a:r>
            <a:r>
              <a:rPr lang="pl-PL" sz="1500" dirty="0" err="1" smtClean="0">
                <a:latin typeface="+mj-lt"/>
              </a:rPr>
              <a:t>mikroprojekt</a:t>
            </a:r>
            <a:r>
              <a:rPr lang="pl-PL" sz="1500" dirty="0" smtClean="0">
                <a:latin typeface="+mj-lt"/>
              </a:rPr>
              <a:t> we współpracy z jednostką sektora finansów publicznych, która ubiegała się o wsparcie na rzecz tej grupy)</a:t>
            </a:r>
          </a:p>
          <a:p>
            <a:pPr marL="271463" indent="-180975">
              <a:spcBef>
                <a:spcPts val="1200"/>
              </a:spcBef>
            </a:pPr>
            <a:r>
              <a:rPr lang="pl-PL" sz="1500" b="1" dirty="0" smtClean="0">
                <a:latin typeface="+mj-lt"/>
              </a:rPr>
              <a:t>Intensywność pomocy </a:t>
            </a:r>
            <a:r>
              <a:rPr lang="pl-PL" sz="1500" dirty="0" smtClean="0">
                <a:latin typeface="+mj-lt"/>
              </a:rPr>
              <a:t>wynosi od </a:t>
            </a:r>
            <a:r>
              <a:rPr lang="pl-PL" sz="1500" b="1" dirty="0" smtClean="0">
                <a:latin typeface="+mj-lt"/>
              </a:rPr>
              <a:t>50</a:t>
            </a:r>
            <a:r>
              <a:rPr lang="pl-PL" sz="1500" dirty="0" smtClean="0">
                <a:latin typeface="+mj-lt"/>
              </a:rPr>
              <a:t>% do </a:t>
            </a:r>
            <a:r>
              <a:rPr lang="pl-PL" sz="1500" b="1" dirty="0" smtClean="0">
                <a:latin typeface="+mj-lt"/>
              </a:rPr>
              <a:t>100</a:t>
            </a:r>
            <a:r>
              <a:rPr lang="pl-PL" sz="1500" dirty="0" smtClean="0">
                <a:latin typeface="+mj-lt"/>
              </a:rPr>
              <a:t>%</a:t>
            </a:r>
          </a:p>
          <a:p>
            <a:pPr marL="271463" indent="-180975">
              <a:spcBef>
                <a:spcPts val="600"/>
              </a:spcBef>
            </a:pPr>
            <a:r>
              <a:rPr lang="pl-PL" sz="1500" dirty="0" smtClean="0">
                <a:latin typeface="+mj-lt"/>
              </a:rPr>
              <a:t>w przypadku </a:t>
            </a:r>
            <a:r>
              <a:rPr lang="pl-PL" sz="1500" b="1" dirty="0" smtClean="0">
                <a:latin typeface="+mj-lt"/>
              </a:rPr>
              <a:t>działalności</a:t>
            </a:r>
            <a:r>
              <a:rPr lang="pl-PL" sz="1500" dirty="0" smtClean="0">
                <a:latin typeface="+mj-lt"/>
              </a:rPr>
              <a:t> </a:t>
            </a:r>
            <a:r>
              <a:rPr lang="pl-PL" sz="1500" b="1" dirty="0" smtClean="0">
                <a:latin typeface="+mj-lt"/>
              </a:rPr>
              <a:t>gospodarczej</a:t>
            </a:r>
            <a:r>
              <a:rPr lang="pl-PL" sz="1500" dirty="0" smtClean="0">
                <a:latin typeface="+mj-lt"/>
              </a:rPr>
              <a:t> </a:t>
            </a:r>
          </a:p>
          <a:p>
            <a:pPr marL="361950" indent="-180975">
              <a:spcBef>
                <a:spcPts val="600"/>
              </a:spcBef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intensywność wsparcia nie może być wyższa niż </a:t>
            </a:r>
            <a:r>
              <a:rPr lang="pl-PL" sz="1500" b="1" dirty="0" smtClean="0">
                <a:latin typeface="+mj-lt"/>
              </a:rPr>
              <a:t>50</a:t>
            </a:r>
            <a:r>
              <a:rPr lang="pl-PL" sz="1500" dirty="0" smtClean="0">
                <a:latin typeface="+mj-lt"/>
              </a:rPr>
              <a:t>%</a:t>
            </a:r>
          </a:p>
          <a:p>
            <a:pPr marL="361950" indent="-180975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a pomoc będzie miała charakter pomocy de </a:t>
            </a:r>
            <a:r>
              <a:rPr lang="pl-PL" sz="1500" dirty="0" err="1" smtClean="0">
                <a:latin typeface="+mj-lt"/>
              </a:rPr>
              <a:t>minimis</a:t>
            </a:r>
            <a:r>
              <a:rPr lang="pl-PL" sz="1500" dirty="0" smtClean="0">
                <a:latin typeface="+mj-lt"/>
              </a:rPr>
              <a:t>.</a:t>
            </a:r>
          </a:p>
        </p:txBody>
      </p:sp>
      <p:sp>
        <p:nvSpPr>
          <p:cNvPr id="35850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2779" name="Rectangle 3"/>
          <p:cNvSpPr>
            <a:spLocks/>
          </p:cNvSpPr>
          <p:nvPr/>
        </p:nvSpPr>
        <p:spPr bwMode="auto">
          <a:xfrm>
            <a:off x="179512" y="980728"/>
            <a:ext cx="8712968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Realizacja operacji w ramach lokalnych strategii rozwoju</a:t>
            </a:r>
            <a:endParaRPr lang="pl-PL" sz="1500" b="1" dirty="0" smtClean="0">
              <a:latin typeface="+mj-lt"/>
            </a:endParaRPr>
          </a:p>
          <a:p>
            <a:pPr marL="342900" indent="-342900" algn="just">
              <a:spcBef>
                <a:spcPts val="600"/>
              </a:spcBef>
              <a:defRPr/>
            </a:pPr>
            <a:endParaRPr lang="pl-PL" sz="1500" b="1" dirty="0" smtClean="0">
              <a:latin typeface="+mj-lt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35854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35856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8915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8916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8917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38918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38919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32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LEADER</a:t>
            </a:r>
            <a:endParaRPr lang="en-GB" sz="36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38921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38922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2779" name="Rectangle 3"/>
          <p:cNvSpPr>
            <a:spLocks/>
          </p:cNvSpPr>
          <p:nvPr/>
        </p:nvSpPr>
        <p:spPr bwMode="auto">
          <a:xfrm>
            <a:off x="107504" y="908720"/>
            <a:ext cx="8712968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Wdrażanie projektów współpracy</a:t>
            </a:r>
          </a:p>
          <a:p>
            <a:pPr marL="457200" indent="-457200" algn="just">
              <a:defRPr/>
            </a:pPr>
            <a:endParaRPr lang="pl-PL" sz="1600" b="1" dirty="0">
              <a:latin typeface="+mj-lt"/>
            </a:endParaRPr>
          </a:p>
          <a:p>
            <a:pPr marL="342900" indent="-342900" algn="just">
              <a:defRPr/>
            </a:pPr>
            <a:r>
              <a:rPr lang="pl-PL" sz="1600" dirty="0">
                <a:latin typeface="+mj-lt"/>
              </a:rPr>
              <a:t>Pomoc ma formę refundacji kosztów</a:t>
            </a: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pl-PL" sz="1600" b="1" dirty="0" smtClean="0">
                <a:latin typeface="+mj-lt"/>
              </a:rPr>
              <a:t>Beneficjenci </a:t>
            </a:r>
            <a:endParaRPr lang="pl-PL" sz="1600" b="1" dirty="0">
              <a:latin typeface="+mj-lt"/>
            </a:endParaRPr>
          </a:p>
          <a:p>
            <a:pPr marL="271463" indent="-180975">
              <a:buFont typeface="Arial" pitchFamily="34" charset="0"/>
              <a:buChar char="•"/>
              <a:defRPr/>
            </a:pPr>
            <a:r>
              <a:rPr lang="pl-PL" sz="1600" dirty="0">
                <a:latin typeface="+mj-lt"/>
              </a:rPr>
              <a:t>LGD, których LSR zostały wybrane do </a:t>
            </a:r>
            <a:r>
              <a:rPr lang="pl-PL" sz="1600" dirty="0" smtClean="0">
                <a:latin typeface="+mj-lt"/>
              </a:rPr>
              <a:t/>
            </a:r>
            <a:br>
              <a:rPr lang="pl-PL" sz="1600" dirty="0" smtClean="0">
                <a:latin typeface="+mj-lt"/>
              </a:rPr>
            </a:br>
            <a:r>
              <a:rPr lang="pl-PL" sz="1600" dirty="0" smtClean="0">
                <a:latin typeface="+mj-lt"/>
              </a:rPr>
              <a:t>realizacji </a:t>
            </a:r>
            <a:r>
              <a:rPr lang="pl-PL" sz="1600" dirty="0">
                <a:latin typeface="+mj-lt"/>
              </a:rPr>
              <a:t>i </a:t>
            </a:r>
            <a:r>
              <a:rPr lang="pl-PL" sz="1600" dirty="0" smtClean="0">
                <a:latin typeface="+mj-lt"/>
              </a:rPr>
              <a:t>finansowania</a:t>
            </a:r>
            <a:endParaRPr lang="pl-PL" sz="1600" b="1" dirty="0">
              <a:latin typeface="+mj-lt"/>
            </a:endParaRPr>
          </a:p>
          <a:p>
            <a:pPr marL="457200" indent="-457200" algn="just">
              <a:spcBef>
                <a:spcPts val="1200"/>
              </a:spcBef>
              <a:defRPr/>
            </a:pPr>
            <a:endParaRPr lang="pl-PL" sz="1600" b="1" dirty="0" smtClean="0">
              <a:latin typeface="+mj-lt"/>
            </a:endParaRPr>
          </a:p>
          <a:p>
            <a:pPr marL="457200" indent="-457200" algn="just">
              <a:spcBef>
                <a:spcPts val="1200"/>
              </a:spcBef>
              <a:defRPr/>
            </a:pPr>
            <a:r>
              <a:rPr lang="pl-PL" sz="1600" b="1" dirty="0" smtClean="0">
                <a:latin typeface="+mj-lt"/>
              </a:rPr>
              <a:t>Warunki 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1600" dirty="0" smtClean="0">
                <a:latin typeface="+mj-lt"/>
              </a:rPr>
              <a:t>Pomoc może być przyznana, jeżeli projekt współpracy:</a:t>
            </a:r>
          </a:p>
          <a:p>
            <a:pPr marL="271463" indent="-180975" algn="just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pl-PL" sz="1600" dirty="0" smtClean="0">
                <a:latin typeface="+mj-lt"/>
              </a:rPr>
              <a:t>jest zgodny z LSR wszystkich LGD ubiegających się o wsparcie tego projektu</a:t>
            </a:r>
          </a:p>
          <a:p>
            <a:pPr marL="271463" indent="-180975" algn="just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pl-PL" sz="1600" dirty="0" smtClean="0">
                <a:latin typeface="+mj-lt"/>
              </a:rPr>
              <a:t>jest realizacją wspólnego przedsięwzięcia</a:t>
            </a:r>
          </a:p>
          <a:p>
            <a:pPr marL="271463" indent="-180975" algn="just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pl-PL" sz="1600" dirty="0" smtClean="0">
                <a:latin typeface="+mj-lt"/>
              </a:rPr>
              <a:t>przyczyni się do osiągnięcia wskaźników określonych w LSR wszystkich wnioskujących LGD (tych wskaźników, których osiągnięcie zaplanowano poprzez projekt współpracy) – kryterium mierzalności, określoności w czasie, możliwości osiągnięcia w okresie realizacji projektu</a:t>
            </a:r>
          </a:p>
          <a:p>
            <a:pPr marL="457200" indent="-457200" algn="just">
              <a:defRPr/>
            </a:pPr>
            <a:endParaRPr lang="pl-PL" sz="1600" b="1" i="1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defRPr/>
            </a:pPr>
            <a:endParaRPr lang="pl-PL" sz="1600" dirty="0">
              <a:latin typeface="+mj-lt"/>
            </a:endParaRPr>
          </a:p>
          <a:p>
            <a:pPr marL="342900" indent="-342900" algn="just">
              <a:buFont typeface="Arial" charset="0"/>
              <a:buChar char="•"/>
              <a:defRPr/>
            </a:pPr>
            <a:endParaRPr lang="pl-PL" sz="1600" dirty="0" smtClean="0"/>
          </a:p>
          <a:p>
            <a:pPr marL="342900" indent="-342900" algn="just">
              <a:buFont typeface="Arial" charset="0"/>
              <a:buChar char="•"/>
              <a:defRPr/>
            </a:pPr>
            <a:endParaRPr lang="pl-PL" sz="1600" dirty="0" smtClean="0"/>
          </a:p>
          <a:p>
            <a:pPr marL="342900" indent="-342900" algn="just">
              <a:buFont typeface="Arial" charset="0"/>
              <a:buChar char="•"/>
              <a:defRPr/>
            </a:pPr>
            <a:endParaRPr lang="pl-PL" sz="1600" dirty="0" smtClean="0"/>
          </a:p>
          <a:p>
            <a:pPr marL="342900" indent="-342900" algn="just">
              <a:buFont typeface="Arial" charset="0"/>
              <a:buChar char="•"/>
              <a:defRPr/>
            </a:pPr>
            <a:endParaRPr lang="pl-PL" sz="1600" dirty="0" smtClean="0"/>
          </a:p>
          <a:p>
            <a:pPr marL="342900" indent="-342900" algn="just">
              <a:buFont typeface="Arial" charset="0"/>
              <a:buChar char="•"/>
              <a:defRPr/>
            </a:pPr>
            <a:endParaRPr lang="pl-PL" sz="1600" dirty="0" smtClean="0"/>
          </a:p>
          <a:p>
            <a:pPr marL="342900" indent="-342900" algn="just">
              <a:buFont typeface="Arial" charset="0"/>
              <a:buChar char="•"/>
              <a:defRPr/>
            </a:pPr>
            <a:endParaRPr lang="pl-PL" sz="1600" dirty="0" smtClean="0"/>
          </a:p>
          <a:p>
            <a:pPr marL="342900" indent="-342900" algn="just">
              <a:buFont typeface="Arial" charset="0"/>
              <a:buChar char="•"/>
              <a:defRPr/>
            </a:pPr>
            <a:endParaRPr lang="pl-PL" sz="1600" dirty="0" smtClean="0"/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38927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38929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139952" y="1196752"/>
            <a:ext cx="4896544" cy="2160240"/>
            <a:chOff x="0" y="177139"/>
            <a:chExt cx="8064897" cy="718508"/>
          </a:xfrm>
          <a:solidFill>
            <a:srgbClr val="006400">
              <a:alpha val="70000"/>
            </a:srgbClr>
          </a:solidFill>
        </p:grpSpPr>
        <p:sp>
          <p:nvSpPr>
            <p:cNvPr id="26" name="Prostokąt zaokrąglony 25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Prostokąt 26"/>
            <p:cNvSpPr/>
            <p:nvPr/>
          </p:nvSpPr>
          <p:spPr>
            <a:xfrm>
              <a:off x="256029" y="213064"/>
              <a:ext cx="7518123" cy="64665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l-PL" sz="1300" b="1" dirty="0"/>
            </a:p>
            <a:p>
              <a:pPr marL="180975" indent="-180975" algn="just">
                <a:defRPr/>
              </a:pPr>
              <a:r>
                <a:rPr lang="pl-PL" sz="1300" b="1" dirty="0" smtClean="0"/>
                <a:t>WYSOKOŚĆ WSPARCIA:</a:t>
              </a:r>
            </a:p>
            <a:p>
              <a:pPr marL="180975" indent="-180975" algn="just">
                <a:buFontTx/>
                <a:buChar char="-"/>
                <a:defRPr/>
              </a:pPr>
              <a:r>
                <a:rPr lang="pl-PL" sz="1300" b="1" dirty="0" smtClean="0"/>
                <a:t>50 </a:t>
              </a:r>
              <a:r>
                <a:rPr lang="pl-PL" sz="1300" dirty="0" smtClean="0"/>
                <a:t>tys. zł - minimalna </a:t>
              </a:r>
              <a:r>
                <a:rPr lang="pl-PL" sz="1300" dirty="0"/>
                <a:t>wartość projektu </a:t>
              </a:r>
              <a:r>
                <a:rPr lang="pl-PL" sz="1300" dirty="0" err="1" smtClean="0"/>
                <a:t>międzyterytorialnego</a:t>
              </a:r>
              <a:endParaRPr lang="pl-PL" sz="1300" dirty="0" smtClean="0"/>
            </a:p>
            <a:p>
              <a:pPr marL="180975" indent="-180975" algn="just">
                <a:spcBef>
                  <a:spcPts val="600"/>
                </a:spcBef>
                <a:buFontTx/>
                <a:buChar char="-"/>
                <a:defRPr/>
              </a:pPr>
              <a:r>
                <a:rPr lang="pl-PL" sz="1300" dirty="0" smtClean="0"/>
                <a:t>limit pomocy na LGD – do </a:t>
              </a:r>
              <a:r>
                <a:rPr lang="pl-PL" sz="1300" b="1" dirty="0" smtClean="0"/>
                <a:t>5%</a:t>
              </a:r>
              <a:r>
                <a:rPr lang="pl-PL" sz="1300" dirty="0" smtClean="0"/>
                <a:t> </a:t>
              </a:r>
              <a:r>
                <a:rPr lang="pl-PL" sz="1400" dirty="0" smtClean="0"/>
                <a:t>wsparcia kierowanego z Programu na daną LSR w ramach </a:t>
              </a:r>
              <a:r>
                <a:rPr lang="pl-PL" sz="1400" dirty="0" err="1" smtClean="0"/>
                <a:t>poddziałań</a:t>
              </a:r>
              <a:r>
                <a:rPr lang="pl-PL" sz="1400" dirty="0" smtClean="0"/>
                <a:t> </a:t>
              </a:r>
              <a:r>
                <a:rPr lang="pl-PL" sz="1400" i="1" dirty="0" smtClean="0"/>
                <a:t>Realizacja operacji w ramach lokalnych strategii rozwoju</a:t>
              </a:r>
              <a:r>
                <a:rPr lang="pl-PL" sz="1400" dirty="0" smtClean="0"/>
                <a:t> oraz </a:t>
              </a:r>
              <a:r>
                <a:rPr lang="pl-PL" sz="1400" i="1" dirty="0" smtClean="0"/>
                <a:t>Wsparcie kosztów bieżących i aktywizacji</a:t>
              </a:r>
              <a:r>
                <a:rPr lang="pl-PL" sz="1400" dirty="0" smtClean="0"/>
                <a:t>.</a:t>
              </a:r>
              <a:endParaRPr lang="pl-PL" sz="1300" dirty="0" smtClean="0"/>
            </a:p>
            <a:p>
              <a:pPr marL="180975" indent="-180975" algn="just">
                <a:spcBef>
                  <a:spcPts val="600"/>
                </a:spcBef>
                <a:buFontTx/>
                <a:buChar char="-"/>
                <a:defRPr/>
              </a:pPr>
              <a:r>
                <a:rPr lang="pl-PL" sz="1300" b="1" dirty="0" smtClean="0"/>
                <a:t>Intensywność pomocy – 100%</a:t>
              </a:r>
              <a:r>
                <a:rPr lang="pl-PL" sz="1300" dirty="0" smtClean="0"/>
                <a:t> kosztów </a:t>
              </a:r>
              <a:r>
                <a:rPr lang="pl-PL" sz="1300" dirty="0" err="1" smtClean="0"/>
                <a:t>kwalifikowalnych</a:t>
              </a:r>
              <a:r>
                <a:rPr lang="pl-PL" sz="1300" b="1" dirty="0" smtClean="0"/>
                <a:t> </a:t>
              </a:r>
              <a:endParaRPr lang="pl-PL" sz="1300" dirty="0"/>
            </a:p>
            <a:p>
              <a:pPr marL="180975" indent="-180975" algn="just">
                <a:defRPr/>
              </a:pPr>
              <a:r>
                <a:rPr lang="pl-PL" sz="1300" dirty="0"/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993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994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3994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3994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3994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-252413" y="188913"/>
            <a:ext cx="93964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32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LEADER</a:t>
            </a:r>
            <a:endParaRPr lang="en-GB" sz="36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39945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3994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2779" name="Rectangle 3"/>
          <p:cNvSpPr>
            <a:spLocks/>
          </p:cNvSpPr>
          <p:nvPr/>
        </p:nvSpPr>
        <p:spPr bwMode="auto">
          <a:xfrm>
            <a:off x="179512" y="908050"/>
            <a:ext cx="8712968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defRPr/>
            </a:pPr>
            <a:r>
              <a:rPr lang="pl-PL" b="1" dirty="0" smtClean="0">
                <a:solidFill>
                  <a:srgbClr val="0070C0"/>
                </a:solidFill>
                <a:latin typeface="+mj-lt"/>
              </a:rPr>
              <a:t>Wsparcie kosztów bieżących i aktywizacji</a:t>
            </a:r>
            <a:endParaRPr lang="pl-PL" sz="1500" b="1" dirty="0" smtClean="0">
              <a:latin typeface="+mj-lt"/>
            </a:endParaRPr>
          </a:p>
          <a:p>
            <a:pPr marL="342900" indent="-342900" algn="just">
              <a:spcBef>
                <a:spcPts val="2400"/>
              </a:spcBef>
              <a:defRPr/>
            </a:pPr>
            <a:r>
              <a:rPr lang="pl-PL" sz="1500" b="1" dirty="0" smtClean="0">
                <a:latin typeface="+mj-lt"/>
              </a:rPr>
              <a:t>Beneficjenci </a:t>
            </a:r>
            <a:endParaRPr lang="pl-PL" sz="1500" b="1" dirty="0">
              <a:latin typeface="+mj-lt"/>
            </a:endParaRPr>
          </a:p>
          <a:p>
            <a:pPr marL="271463" indent="-180975" algn="just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pl-PL" sz="1500" dirty="0">
                <a:latin typeface="+mj-lt"/>
              </a:rPr>
              <a:t>LGD, których LSR zostały wybrane do realizacji i finansowania ze środków Programu</a:t>
            </a:r>
            <a:endParaRPr lang="pl-PL" sz="1500" b="1" dirty="0">
              <a:latin typeface="+mj-lt"/>
            </a:endParaRPr>
          </a:p>
          <a:p>
            <a:pPr marL="342900" indent="-342900" algn="just">
              <a:defRPr/>
            </a:pPr>
            <a:endParaRPr lang="pl-PL" sz="1500" b="1" dirty="0">
              <a:latin typeface="+mj-lt"/>
            </a:endParaRPr>
          </a:p>
          <a:p>
            <a:pPr marL="457200" indent="-457200" algn="just">
              <a:defRPr/>
            </a:pPr>
            <a:endParaRPr lang="pl-PL" sz="1500" b="1" i="1" dirty="0">
              <a:solidFill>
                <a:srgbClr val="0070C0"/>
              </a:solidFill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pl-PL" sz="1500" b="1" dirty="0" smtClean="0">
                <a:latin typeface="+mj-lt"/>
              </a:rPr>
              <a:t>Warunki</a:t>
            </a:r>
            <a:endParaRPr lang="pl-PL" sz="1500" dirty="0" smtClean="0">
              <a:latin typeface="+mj-lt"/>
            </a:endParaRPr>
          </a:p>
          <a:p>
            <a:pPr marL="180975" indent="-180975">
              <a:buFont typeface="Arial" pitchFamily="34" charset="0"/>
              <a:buChar char="•"/>
            </a:pPr>
            <a:r>
              <a:rPr lang="pl-PL" sz="1500" dirty="0" smtClean="0">
                <a:latin typeface="+mj-lt"/>
              </a:rPr>
              <a:t>zgodność z LSR</a:t>
            </a:r>
          </a:p>
          <a:p>
            <a:pPr marL="342900" indent="-342900" algn="just">
              <a:defRPr/>
            </a:pPr>
            <a:endParaRPr lang="pl-PL" sz="1500" dirty="0">
              <a:latin typeface="+mj-lt"/>
            </a:endParaRPr>
          </a:p>
          <a:p>
            <a:pPr marL="342900" indent="-342900" algn="just">
              <a:buFont typeface="Arial" charset="0"/>
              <a:buChar char="•"/>
              <a:defRPr/>
            </a:pPr>
            <a:endParaRPr lang="pl-PL" altLang="pl-PL" sz="1500" b="1" dirty="0">
              <a:latin typeface="+mj-lt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39951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39953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067944" y="4005064"/>
            <a:ext cx="4824536" cy="1152128"/>
            <a:chOff x="0" y="177139"/>
            <a:chExt cx="8064897" cy="718508"/>
          </a:xfrm>
          <a:solidFill>
            <a:srgbClr val="006400">
              <a:alpha val="60000"/>
            </a:srgbClr>
          </a:solidFill>
        </p:grpSpPr>
        <p:sp>
          <p:nvSpPr>
            <p:cNvPr id="26" name="Prostokąt zaokrąglony 25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Prostokąt 26"/>
            <p:cNvSpPr/>
            <p:nvPr/>
          </p:nvSpPr>
          <p:spPr>
            <a:xfrm>
              <a:off x="256029" y="266953"/>
              <a:ext cx="7518123" cy="57080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 smtClean="0"/>
                <a:t>WYSOKOŚĆ WSPARCIA:</a:t>
              </a:r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400" dirty="0" smtClean="0"/>
                <a:t>Intensywność pomocy do </a:t>
              </a:r>
              <a:r>
                <a:rPr lang="pl-PL" sz="1400" b="1" dirty="0" smtClean="0"/>
                <a:t>95 </a:t>
              </a:r>
              <a:r>
                <a:rPr lang="pl-PL" sz="1400" dirty="0" smtClean="0"/>
                <a:t>% kosztów kwalifikowanych operacji</a:t>
              </a:r>
              <a:endParaRPr lang="pl-PL" sz="1300" b="1" dirty="0"/>
            </a:p>
          </p:txBody>
        </p:sp>
      </p:grpSp>
      <p:grpSp>
        <p:nvGrpSpPr>
          <p:cNvPr id="5" name="Grupa 11"/>
          <p:cNvGrpSpPr>
            <a:grpSpLocks/>
          </p:cNvGrpSpPr>
          <p:nvPr/>
        </p:nvGrpSpPr>
        <p:grpSpPr bwMode="auto">
          <a:xfrm>
            <a:off x="4067944" y="2564904"/>
            <a:ext cx="4824536" cy="1152128"/>
            <a:chOff x="0" y="177139"/>
            <a:chExt cx="8064897" cy="718508"/>
          </a:xfrm>
          <a:solidFill>
            <a:srgbClr val="006400">
              <a:alpha val="60000"/>
            </a:srgbClr>
          </a:solidFill>
        </p:grpSpPr>
        <p:sp>
          <p:nvSpPr>
            <p:cNvPr id="25" name="Prostokąt zaokrąglony 24"/>
            <p:cNvSpPr/>
            <p:nvPr/>
          </p:nvSpPr>
          <p:spPr>
            <a:xfrm>
              <a:off x="0" y="177139"/>
              <a:ext cx="8064897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Prostokąt 27"/>
            <p:cNvSpPr/>
            <p:nvPr/>
          </p:nvSpPr>
          <p:spPr>
            <a:xfrm>
              <a:off x="256029" y="266953"/>
              <a:ext cx="7518123" cy="58378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300" b="1" dirty="0" smtClean="0"/>
                <a:t>ZASADY </a:t>
              </a:r>
              <a:r>
                <a:rPr lang="pl-PL" sz="1300" b="1" dirty="0"/>
                <a:t>WSPARCIA:</a:t>
              </a:r>
            </a:p>
            <a:p>
              <a:pPr marL="180975" indent="-180975" algn="just">
                <a:buFontTx/>
                <a:buChar char="-"/>
                <a:defRPr/>
              </a:pPr>
              <a:r>
                <a:rPr lang="pl-PL" sz="1300" dirty="0"/>
                <a:t>Wsparcie nie może dotyczyć kosztów zrefundowanych </a:t>
              </a:r>
              <a:r>
                <a:rPr lang="pl-PL" sz="1300" dirty="0" smtClean="0"/>
                <a:t/>
              </a:r>
              <a:br>
                <a:rPr lang="pl-PL" sz="1300" dirty="0" smtClean="0"/>
              </a:br>
              <a:r>
                <a:rPr lang="pl-PL" sz="1300" dirty="0" smtClean="0"/>
                <a:t>w </a:t>
              </a:r>
              <a:r>
                <a:rPr lang="pl-PL" sz="1300" dirty="0"/>
                <a:t>ramach innych programów współfinansowanych ze środków funduszy EFSI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ytuł 1"/>
          <p:cNvSpPr>
            <a:spLocks noGrp="1"/>
          </p:cNvSpPr>
          <p:nvPr>
            <p:ph type="title"/>
          </p:nvPr>
        </p:nvSpPr>
        <p:spPr>
          <a:xfrm>
            <a:off x="395288" y="-571500"/>
            <a:ext cx="8229600" cy="328612"/>
          </a:xfrm>
        </p:spPr>
        <p:txBody>
          <a:bodyPr/>
          <a:lstStyle/>
          <a:p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r>
              <a:rPr lang="pl-PL" altLang="pl-PL" sz="2000" b="1" smtClean="0">
                <a:latin typeface="Arial" charset="0"/>
                <a:cs typeface="Arial" charset="0"/>
              </a:rPr>
              <a:t/>
            </a:r>
            <a:br>
              <a:rPr lang="pl-PL" altLang="pl-PL" sz="2000" b="1" smtClean="0">
                <a:latin typeface="Arial" charset="0"/>
                <a:cs typeface="Arial" charset="0"/>
              </a:rPr>
            </a:br>
            <a:endParaRPr lang="pl-PL" altLang="pl-PL" sz="2000" b="1" smtClean="0">
              <a:latin typeface="Arial" charset="0"/>
              <a:cs typeface="Arial" charset="0"/>
            </a:endParaRPr>
          </a:p>
        </p:txBody>
      </p:sp>
      <p:sp>
        <p:nvSpPr>
          <p:cNvPr id="1536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6491288" cy="3633788"/>
          </a:xfrm>
        </p:spPr>
        <p:txBody>
          <a:bodyPr/>
          <a:lstStyle/>
          <a:p>
            <a:pPr lvl="4" eaLnBrk="1" hangingPunct="1">
              <a:buFont typeface="Arial" charset="0"/>
              <a:buNone/>
              <a:defRPr/>
            </a:pPr>
            <a:r>
              <a:rPr lang="pl-PL" altLang="pl-PL" sz="3600" b="1" dirty="0" smtClean="0">
                <a:solidFill>
                  <a:srgbClr val="008000"/>
                </a:solidFill>
                <a:latin typeface="+mj-lt"/>
                <a:ea typeface="+mj-ea"/>
                <a:cs typeface="+mj-cs"/>
              </a:rPr>
              <a:t>    Dziękuję za uwagę</a:t>
            </a:r>
            <a:endParaRPr lang="pl-PL" altLang="pl-PL" sz="3600" b="1" dirty="0">
              <a:solidFill>
                <a:srgbClr val="008000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40964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40965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40966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40967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9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1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922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922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Struktura PROW 2014-2020 (3)</a:t>
            </a:r>
            <a:endParaRPr lang="en-GB" sz="2800" b="1" u="sng" dirty="0" smtClean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25" name="Rectangle 3"/>
          <p:cNvSpPr>
            <a:spLocks/>
          </p:cNvSpPr>
          <p:nvPr/>
        </p:nvSpPr>
        <p:spPr bwMode="auto">
          <a:xfrm>
            <a:off x="457200" y="1196752"/>
            <a:ext cx="8229600" cy="403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ts val="0"/>
              </a:spcBef>
              <a:spcAft>
                <a:spcPts val="600"/>
              </a:spcAft>
            </a:pPr>
            <a:endParaRPr lang="pl-PL" altLang="pl-PL" b="1" dirty="0" smtClean="0">
              <a:latin typeface="+mn-lt"/>
              <a:cs typeface="Arial" charset="0"/>
            </a:endParaRPr>
          </a:p>
          <a:p>
            <a:pPr>
              <a:buNone/>
            </a:pPr>
            <a:r>
              <a:rPr lang="pl-PL" altLang="pl-PL" sz="2400" b="1" dirty="0" smtClean="0">
                <a:solidFill>
                  <a:srgbClr val="008000"/>
                </a:solidFill>
                <a:latin typeface="+mn-lt"/>
                <a:cs typeface="Arial" charset="0"/>
              </a:rPr>
              <a:t>Priorytet 4</a:t>
            </a:r>
            <a:r>
              <a:rPr lang="pl-PL" altLang="pl-PL" sz="2400" b="1" dirty="0" smtClean="0">
                <a:latin typeface="+mn-lt"/>
                <a:cs typeface="Arial" charset="0"/>
              </a:rPr>
              <a:t>   Rolnictwo i środowisko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Działanie </a:t>
            </a:r>
            <a:r>
              <a:rPr lang="pl-PL" altLang="pl-PL" sz="2400" dirty="0" err="1" smtClean="0">
                <a:latin typeface="+mn-lt"/>
                <a:cs typeface="Arial" charset="0"/>
              </a:rPr>
              <a:t>rolno-środowiskowo-klimatyczne</a:t>
            </a:r>
            <a:endParaRPr lang="pl-PL" altLang="pl-PL" sz="2400" dirty="0" smtClean="0">
              <a:latin typeface="+mn-lt"/>
              <a:cs typeface="Arial" charset="0"/>
            </a:endParaRP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Rolnictwo ekologiczne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Płatności dla obszarów z ograniczeniami naturalnymi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Scalanie gruntów</a:t>
            </a:r>
          </a:p>
          <a:p>
            <a:pPr marL="342900" indent="-250825" algn="just"/>
            <a:endParaRPr lang="pl-PL" altLang="pl-PL" sz="2400" dirty="0" smtClean="0">
              <a:latin typeface="+mn-lt"/>
              <a:cs typeface="Arial" charset="0"/>
            </a:endParaRPr>
          </a:p>
          <a:p>
            <a:pPr marL="342900" indent="-250825" algn="just"/>
            <a:endParaRPr lang="pl-PL" altLang="pl-PL" sz="2400" dirty="0" smtClean="0">
              <a:latin typeface="+mn-lt"/>
              <a:cs typeface="Arial" charset="0"/>
            </a:endParaRPr>
          </a:p>
          <a:p>
            <a:pPr>
              <a:buNone/>
            </a:pPr>
            <a:r>
              <a:rPr lang="pl-PL" altLang="pl-PL" sz="2400" b="1" dirty="0" smtClean="0">
                <a:solidFill>
                  <a:srgbClr val="008000"/>
                </a:solidFill>
                <a:latin typeface="+mn-lt"/>
                <a:cs typeface="Arial" charset="0"/>
              </a:rPr>
              <a:t>Priorytet  5   </a:t>
            </a:r>
            <a:r>
              <a:rPr lang="pl-PL" altLang="pl-PL" sz="2400" b="1" dirty="0" smtClean="0">
                <a:latin typeface="+mn-lt"/>
                <a:cs typeface="Arial" charset="0"/>
              </a:rPr>
              <a:t>Efektywne gospodarowanie zasobami </a:t>
            </a:r>
            <a:br>
              <a:rPr lang="pl-PL" altLang="pl-PL" sz="2400" b="1" dirty="0" smtClean="0">
                <a:latin typeface="+mn-lt"/>
                <a:cs typeface="Arial" charset="0"/>
              </a:rPr>
            </a:br>
            <a:r>
              <a:rPr lang="pl-PL" altLang="pl-PL" sz="2400" b="1" dirty="0" smtClean="0">
                <a:latin typeface="+mn-lt"/>
                <a:cs typeface="Arial" charset="0"/>
              </a:rPr>
              <a:t>i gospodarka niskoemisyjna</a:t>
            </a:r>
          </a:p>
          <a:p>
            <a:pPr marL="360363" indent="-268288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Zalesianie</a:t>
            </a:r>
          </a:p>
          <a:p>
            <a:pPr marL="342900" indent="-250825" algn="just"/>
            <a:endParaRPr lang="pl-PL" altLang="pl-PL" dirty="0" smtClean="0">
              <a:latin typeface="+mn-lt"/>
              <a:cs typeface="Arial" charset="0"/>
            </a:endParaRPr>
          </a:p>
        </p:txBody>
      </p:sp>
      <p:sp>
        <p:nvSpPr>
          <p:cNvPr id="922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9227" name="Rectangle 3"/>
          <p:cNvSpPr>
            <a:spLocks/>
          </p:cNvSpPr>
          <p:nvPr/>
        </p:nvSpPr>
        <p:spPr bwMode="auto">
          <a:xfrm>
            <a:off x="250825" y="919163"/>
            <a:ext cx="864235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endParaRPr lang="pl-PL" altLang="pl-PL" sz="2000" b="1" dirty="0">
              <a:latin typeface="Calibri" pitchFamily="34" charset="0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923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923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1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922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922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Struktura PROW 2014-2020 (4)</a:t>
            </a:r>
            <a:endParaRPr lang="en-GB" sz="2800" b="1" u="sng" dirty="0" smtClean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25" name="Rectangle 3"/>
          <p:cNvSpPr>
            <a:spLocks/>
          </p:cNvSpPr>
          <p:nvPr/>
        </p:nvSpPr>
        <p:spPr bwMode="auto">
          <a:xfrm>
            <a:off x="457200" y="1196752"/>
            <a:ext cx="8229600" cy="403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ts val="0"/>
              </a:spcBef>
              <a:spcAft>
                <a:spcPts val="600"/>
              </a:spcAft>
            </a:pPr>
            <a:endParaRPr lang="pl-PL" altLang="pl-PL" b="1" dirty="0" smtClean="0">
              <a:latin typeface="+mn-lt"/>
              <a:cs typeface="Arial" charset="0"/>
            </a:endParaRPr>
          </a:p>
          <a:p>
            <a:pPr marL="342900" indent="-250825" algn="just"/>
            <a:endParaRPr lang="pl-PL" altLang="pl-PL" dirty="0" smtClean="0">
              <a:latin typeface="+mn-lt"/>
              <a:cs typeface="Arial" charset="0"/>
            </a:endParaRPr>
          </a:p>
          <a:p>
            <a:pPr marL="342900" indent="-250825" algn="just"/>
            <a:endParaRPr lang="pl-PL" altLang="pl-PL" dirty="0" smtClean="0">
              <a:latin typeface="+mn-lt"/>
              <a:cs typeface="Arial" charset="0"/>
            </a:endParaRPr>
          </a:p>
          <a:p>
            <a:pPr>
              <a:spcAft>
                <a:spcPts val="1200"/>
              </a:spcAft>
              <a:buNone/>
            </a:pPr>
            <a:r>
              <a:rPr lang="pl-PL" altLang="pl-PL" sz="2400" b="1" dirty="0" smtClean="0">
                <a:solidFill>
                  <a:srgbClr val="008000"/>
                </a:solidFill>
                <a:latin typeface="+mn-lt"/>
                <a:cs typeface="Arial" charset="0"/>
              </a:rPr>
              <a:t>Priorytet 6   </a:t>
            </a:r>
            <a:r>
              <a:rPr lang="pl-PL" altLang="pl-PL" sz="2400" b="1" dirty="0" smtClean="0">
                <a:latin typeface="+mn-lt"/>
                <a:cs typeface="Arial" charset="0"/>
              </a:rPr>
              <a:t>Włączenie społeczne, redukcja ubóstwa i promowanie rozwoju gospodarczego na obszarach wiejskich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Premie na rozwój działalności pozarolniczej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Podstawowe usługi na obszarach wiejskich i odnowa wsi</a:t>
            </a:r>
          </a:p>
          <a:p>
            <a:pPr marL="342900" indent="-250825" algn="just">
              <a:buFont typeface="Arial" pitchFamily="34" charset="0"/>
              <a:buChar char="•"/>
            </a:pPr>
            <a:r>
              <a:rPr lang="pl-PL" altLang="pl-PL" sz="2400" dirty="0" smtClean="0">
                <a:latin typeface="+mn-lt"/>
                <a:cs typeface="Arial" charset="0"/>
              </a:rPr>
              <a:t>Leader </a:t>
            </a:r>
          </a:p>
          <a:p>
            <a:pPr marL="342900" indent="-250825" algn="just"/>
            <a:endParaRPr lang="pl-PL" altLang="pl-PL" dirty="0" smtClean="0">
              <a:latin typeface="+mn-lt"/>
              <a:cs typeface="Arial" charset="0"/>
            </a:endParaRPr>
          </a:p>
        </p:txBody>
      </p:sp>
      <p:sp>
        <p:nvSpPr>
          <p:cNvPr id="922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9227" name="Rectangle 3"/>
          <p:cNvSpPr>
            <a:spLocks/>
          </p:cNvSpPr>
          <p:nvPr/>
        </p:nvSpPr>
        <p:spPr bwMode="auto">
          <a:xfrm>
            <a:off x="250825" y="919163"/>
            <a:ext cx="864235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endParaRPr lang="pl-PL" altLang="pl-PL" sz="2000" b="1" dirty="0">
              <a:latin typeface="Calibri" pitchFamily="34" charset="0"/>
              <a:cs typeface="Arial" charset="0"/>
            </a:endParaRPr>
          </a:p>
        </p:txBody>
      </p:sp>
      <p:grpSp>
        <p:nvGrpSpPr>
          <p:cNvPr id="2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923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3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923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172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7173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7174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7175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323850" y="188913"/>
            <a:ext cx="79057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32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Budżet PROW 2014-2020 wg priorytetów</a:t>
            </a:r>
            <a:endParaRPr lang="en-GB" sz="32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7177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graphicFrame>
        <p:nvGraphicFramePr>
          <p:cNvPr id="7222" name="Group 54"/>
          <p:cNvGraphicFramePr>
            <a:graphicFrameLocks noGrp="1"/>
          </p:cNvGraphicFramePr>
          <p:nvPr/>
        </p:nvGraphicFramePr>
        <p:xfrm>
          <a:off x="1042988" y="765175"/>
          <a:ext cx="7129463" cy="4891630"/>
        </p:xfrm>
        <a:graphic>
          <a:graphicData uri="http://schemas.openxmlformats.org/drawingml/2006/table">
            <a:tbl>
              <a:tblPr/>
              <a:tblGrid>
                <a:gridCol w="5403851"/>
                <a:gridCol w="1725612"/>
              </a:tblGrid>
              <a:tr h="57294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Priorytet</a:t>
                      </a:r>
                    </a:p>
                  </a:txBody>
                  <a:tcPr marT="45723" marB="45723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Budżet  ogółem</a:t>
                      </a:r>
                    </a:p>
                  </a:txBody>
                  <a:tcPr marT="45723" marB="45723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7063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1. TRANSFER WIEDZY I INNOWACYJNOŚĆ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8000"/>
                          </a:solidFill>
                          <a:latin typeface="Czcionka tekstu podstawowego"/>
                        </a:rPr>
                        <a:t>151 003 547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7063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2.KONKURENCYJNOŚĆ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8000"/>
                          </a:solidFill>
                          <a:latin typeface="Czcionka tekstu podstawowego"/>
                        </a:rPr>
                        <a:t>4 346 042 575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1584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3. ŁAŃCUCH ŻYWNOŚCIOWY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8000"/>
                          </a:solidFill>
                          <a:latin typeface="Czcionka tekstu podstawowego"/>
                        </a:rPr>
                        <a:t>1 569 010 789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3768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4. OCHRONA EKOSYSTEMÓW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8000"/>
                          </a:solidFill>
                          <a:latin typeface="Czcionka tekstu podstawowego"/>
                        </a:rPr>
                        <a:t>4 229 017 689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2863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5.EFEKTYWNE GOSPODAROWANIE ZASOBAMI NATURALNYMI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8000"/>
                          </a:solidFill>
                          <a:latin typeface="Czcionka tekstu podstawowego"/>
                        </a:rPr>
                        <a:t>300 997 069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7063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6. WŁĄCZENIE SPOŁECZNE I ROZWÓJ GOSPODARCZY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8000"/>
                          </a:solidFill>
                          <a:latin typeface="Czcionka tekstu podstawowego"/>
                        </a:rPr>
                        <a:t>2 148 939 940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762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Pomoc Techniczna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8000"/>
                          </a:solidFill>
                          <a:latin typeface="Czcionka tekstu podstawowego"/>
                        </a:rPr>
                        <a:t>208 283 391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2022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Zobowiązania z tytułu rent strukturalnych podjęte w okresach programowania 2004-2006 i 2007-2013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8000"/>
                          </a:solidFill>
                          <a:latin typeface="Czcionka tekstu podstawowego"/>
                        </a:rPr>
                        <a:t>560 000 </a:t>
                      </a:r>
                      <a:r>
                        <a:rPr lang="pl-PL" sz="1400" b="1" i="0" u="none" strike="noStrike" dirty="0" err="1">
                          <a:solidFill>
                            <a:srgbClr val="008000"/>
                          </a:solidFill>
                          <a:latin typeface="Czcionka tekstu podstawowego"/>
                        </a:rPr>
                        <a:t>000</a:t>
                      </a:r>
                      <a:endParaRPr lang="pl-PL" sz="1400" b="1" i="0" u="none" strike="noStrike" dirty="0">
                        <a:solidFill>
                          <a:srgbClr val="008000"/>
                        </a:solidFill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996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RAZEM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l-PL" sz="1600" b="1" i="0" u="none" strike="noStrike" kern="1200" dirty="0">
                          <a:solidFill>
                            <a:srgbClr val="008000"/>
                          </a:solidFill>
                          <a:latin typeface="+mj-lt"/>
                          <a:ea typeface="+mn-ea"/>
                          <a:cs typeface="+mn-cs"/>
                        </a:rPr>
                        <a:t>13 513 295 000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14" name="Line 3"/>
          <p:cNvSpPr>
            <a:spLocks noChangeShapeType="1"/>
          </p:cNvSpPr>
          <p:nvPr/>
        </p:nvSpPr>
        <p:spPr bwMode="auto">
          <a:xfrm>
            <a:off x="323850" y="6165850"/>
            <a:ext cx="8382000" cy="0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grpSp>
        <p:nvGrpSpPr>
          <p:cNvPr id="7217" name="Grupa 9"/>
          <p:cNvGrpSpPr>
            <a:grpSpLocks/>
          </p:cNvGrpSpPr>
          <p:nvPr/>
        </p:nvGrpSpPr>
        <p:grpSpPr bwMode="auto">
          <a:xfrm>
            <a:off x="2700338" y="6237288"/>
            <a:ext cx="3743325" cy="576262"/>
            <a:chOff x="2699792" y="6237312"/>
            <a:chExt cx="3744416" cy="576064"/>
          </a:xfrm>
        </p:grpSpPr>
        <p:pic>
          <p:nvPicPr>
            <p:cNvPr id="7218" name="Picture 20" descr="http://www.powiat.mogilno.pl/_nowa/images/stories/logo_ministerstwa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51920" y="6237312"/>
              <a:ext cx="576064" cy="576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Rectangle 8"/>
            <p:cNvSpPr txBox="1">
              <a:spLocks noChangeArrowheads="1"/>
            </p:cNvSpPr>
            <p:nvPr/>
          </p:nvSpPr>
          <p:spPr bwMode="auto">
            <a:xfrm>
              <a:off x="4427495" y="6381724"/>
              <a:ext cx="2016713" cy="331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lnSpc>
                  <a:spcPct val="70000"/>
                </a:lnSpc>
                <a:spcBef>
                  <a:spcPts val="4800"/>
                </a:spcBef>
                <a:defRPr/>
              </a:pPr>
              <a:r>
                <a:rPr lang="pl-PL" altLang="pl-PL" b="1" dirty="0">
                  <a:latin typeface="+mj-lt"/>
                  <a:ea typeface="+mj-ea"/>
                  <a:cs typeface="+mj-cs"/>
                </a:rPr>
                <a:t>PROW 2014-2020</a:t>
              </a:r>
              <a:endParaRPr lang="en-GB" altLang="pl-PL" b="1" i="1" dirty="0">
                <a:solidFill>
                  <a:srgbClr val="00B050"/>
                </a:solidFill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8" name="Rectangle 8"/>
            <p:cNvSpPr txBox="1">
              <a:spLocks noChangeArrowheads="1"/>
            </p:cNvSpPr>
            <p:nvPr/>
          </p:nvSpPr>
          <p:spPr bwMode="auto">
            <a:xfrm>
              <a:off x="2699792" y="6381724"/>
              <a:ext cx="1079815" cy="331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lnSpc>
                  <a:spcPct val="70000"/>
                </a:lnSpc>
                <a:spcBef>
                  <a:spcPts val="4800"/>
                </a:spcBef>
                <a:defRPr/>
              </a:pPr>
              <a:r>
                <a:rPr lang="pl-PL" altLang="pl-PL" b="1" dirty="0">
                  <a:latin typeface="+mj-lt"/>
                  <a:ea typeface="+mj-ea"/>
                  <a:cs typeface="+mj-cs"/>
                </a:rPr>
                <a:t>MRiRW</a:t>
              </a:r>
              <a:endParaRPr lang="en-GB" altLang="pl-PL" b="1" i="1" dirty="0">
                <a:solidFill>
                  <a:srgbClr val="00B050"/>
                </a:solidFill>
                <a:latin typeface="+mj-lt"/>
                <a:ea typeface="+mj-ea"/>
                <a:cs typeface="+mj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8195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8196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8197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8198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8199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8200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8201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083" name="Rectangle 3"/>
          <p:cNvSpPr>
            <a:spLocks/>
          </p:cNvSpPr>
          <p:nvPr/>
        </p:nvSpPr>
        <p:spPr bwMode="auto">
          <a:xfrm>
            <a:off x="395288" y="1268413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defRPr/>
            </a:pPr>
            <a:r>
              <a:rPr lang="pl-PL" altLang="pl-PL" sz="2000" b="1" dirty="0"/>
              <a:t>	</a:t>
            </a:r>
          </a:p>
          <a:p>
            <a:pPr lvl="1" algn="ctr">
              <a:defRPr/>
            </a:pPr>
            <a:endParaRPr lang="pl-PL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algn="ctr">
              <a:defRPr/>
            </a:pPr>
            <a:endParaRPr lang="pl-PL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algn="ctr">
              <a:defRPr/>
            </a:pPr>
            <a:endParaRPr lang="pl-PL" sz="2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algn="ctr">
              <a:defRPr/>
            </a:pPr>
            <a:r>
              <a:rPr lang="pl-PL" sz="36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Przegląd działań i poddziałań</a:t>
            </a:r>
          </a:p>
          <a:p>
            <a:pPr lvl="1" algn="ctr">
              <a:defRPr/>
            </a:pPr>
            <a:r>
              <a:rPr lang="pl-PL" sz="36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PROW 2014-2020</a:t>
            </a:r>
            <a:endParaRPr lang="en-GB" sz="36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8203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8204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8205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8206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900113" y="5805488"/>
            <a:ext cx="758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19" name="Text Box 7"/>
          <p:cNvSpPr txBox="1">
            <a:spLocks noChangeArrowheads="1"/>
          </p:cNvSpPr>
          <p:nvPr/>
        </p:nvSpPr>
        <p:spPr bwMode="auto">
          <a:xfrm>
            <a:off x="519113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0" name="Text Box 9"/>
          <p:cNvSpPr txBox="1">
            <a:spLocks noChangeArrowheads="1"/>
          </p:cNvSpPr>
          <p:nvPr/>
        </p:nvSpPr>
        <p:spPr bwMode="auto">
          <a:xfrm>
            <a:off x="7793038" y="6040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 altLang="pl-PL">
              <a:latin typeface="Calibri" pitchFamily="34" charset="0"/>
            </a:endParaRPr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457200" y="188913"/>
            <a:ext cx="8229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9222" name="Rectangle 3"/>
          <p:cNvSpPr txBox="1">
            <a:spLocks noChangeArrowheads="1"/>
          </p:cNvSpPr>
          <p:nvPr/>
        </p:nvSpPr>
        <p:spPr bwMode="auto">
          <a:xfrm>
            <a:off x="468313" y="10525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 sz="2800" b="1">
              <a:latin typeface="Calibri" pitchFamily="34" charset="0"/>
            </a:endParaRPr>
          </a:p>
          <a:p>
            <a:endParaRPr lang="pl-PL" altLang="pl-PL" sz="2800" b="1">
              <a:latin typeface="Calibri" pitchFamily="34" charset="0"/>
            </a:endParaRPr>
          </a:p>
        </p:txBody>
      </p:sp>
      <p:sp>
        <p:nvSpPr>
          <p:cNvPr id="9223" name="Rectangle 2"/>
          <p:cNvSpPr>
            <a:spLocks noChangeArrowheads="1"/>
          </p:cNvSpPr>
          <p:nvPr/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altLang="pl-PL" sz="2400" b="1">
              <a:solidFill>
                <a:srgbClr val="009999"/>
              </a:solidFill>
              <a:latin typeface="Calibri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1" algn="ctr">
              <a:defRPr/>
            </a:pPr>
            <a:r>
              <a:rPr lang="pl-PL" sz="2800" b="1" u="sng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Transfer wiedzy i działalność informacyjna</a:t>
            </a:r>
            <a:endParaRPr lang="en-GB" sz="2800" b="1" u="sng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9225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l-PL" altLang="pl-PL" sz="2400" b="1"/>
              <a:t>	</a:t>
            </a:r>
            <a:endParaRPr lang="pl-PL" altLang="pl-PL" sz="2400" b="1" u="sng">
              <a:cs typeface="Arial" charset="0"/>
            </a:endParaRPr>
          </a:p>
        </p:txBody>
      </p:sp>
      <p:sp>
        <p:nvSpPr>
          <p:cNvPr id="9226" name="Line 4"/>
          <p:cNvSpPr>
            <a:spLocks noChangeShapeType="1"/>
          </p:cNvSpPr>
          <p:nvPr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9227" name="Rectangle 3"/>
          <p:cNvSpPr>
            <a:spLocks/>
          </p:cNvSpPr>
          <p:nvPr/>
        </p:nvSpPr>
        <p:spPr bwMode="auto">
          <a:xfrm>
            <a:off x="250825" y="919163"/>
            <a:ext cx="864235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endParaRPr lang="pl-PL" altLang="pl-PL" sz="1100" b="1" i="1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/>
            <a:r>
              <a:rPr lang="pl-PL" altLang="pl-PL" b="1" dirty="0" smtClean="0">
                <a:solidFill>
                  <a:srgbClr val="0070C0"/>
                </a:solidFill>
                <a:latin typeface="Calibri" pitchFamily="34" charset="0"/>
              </a:rPr>
              <a:t>Szkolenia </a:t>
            </a:r>
            <a:r>
              <a:rPr lang="pl-PL" altLang="pl-PL" b="1" dirty="0">
                <a:solidFill>
                  <a:srgbClr val="0070C0"/>
                </a:solidFill>
                <a:latin typeface="Calibri" pitchFamily="34" charset="0"/>
              </a:rPr>
              <a:t>zawodowe i nabywanie umiejętności</a:t>
            </a:r>
          </a:p>
          <a:p>
            <a:pPr marL="342900" indent="-342900"/>
            <a:r>
              <a:rPr lang="pl-PL" altLang="pl-PL" b="1" dirty="0" smtClean="0">
                <a:solidFill>
                  <a:srgbClr val="0070C0"/>
                </a:solidFill>
                <a:latin typeface="Calibri" pitchFamily="34" charset="0"/>
              </a:rPr>
              <a:t>Demonstracje </a:t>
            </a:r>
            <a:r>
              <a:rPr lang="pl-PL" altLang="pl-PL" b="1" dirty="0">
                <a:solidFill>
                  <a:srgbClr val="0070C0"/>
                </a:solidFill>
                <a:latin typeface="Calibri" pitchFamily="34" charset="0"/>
              </a:rPr>
              <a:t>i działania </a:t>
            </a:r>
            <a:r>
              <a:rPr lang="pl-PL" altLang="pl-PL" b="1" dirty="0" smtClean="0">
                <a:solidFill>
                  <a:srgbClr val="0070C0"/>
                </a:solidFill>
                <a:latin typeface="Calibri" pitchFamily="34" charset="0"/>
              </a:rPr>
              <a:t>informacyjne: </a:t>
            </a:r>
          </a:p>
          <a:p>
            <a:pPr marL="795337" indent="-342900" defTabSz="895350"/>
            <a:r>
              <a:rPr lang="pl-PL" altLang="pl-PL" sz="1600" dirty="0" smtClean="0">
                <a:solidFill>
                  <a:srgbClr val="953735"/>
                </a:solidFill>
                <a:latin typeface="Calibri" pitchFamily="34" charset="0"/>
              </a:rPr>
              <a:t>(I)	Inwestycje </a:t>
            </a:r>
            <a:r>
              <a:rPr lang="pl-PL" altLang="pl-PL" sz="1600" dirty="0">
                <a:solidFill>
                  <a:srgbClr val="953735"/>
                </a:solidFill>
                <a:latin typeface="Calibri" pitchFamily="34" charset="0"/>
              </a:rPr>
              <a:t>w projekty demonstracyjne służące promowaniu </a:t>
            </a:r>
            <a:r>
              <a:rPr lang="pl-PL" altLang="pl-PL" sz="1600" dirty="0" smtClean="0">
                <a:solidFill>
                  <a:srgbClr val="953735"/>
                </a:solidFill>
                <a:latin typeface="Calibri" pitchFamily="34" charset="0"/>
              </a:rPr>
              <a:t>innowacji</a:t>
            </a:r>
          </a:p>
          <a:p>
            <a:pPr marL="795337" indent="-342900" defTabSz="895350"/>
            <a:r>
              <a:rPr lang="pl-PL" altLang="pl-PL" sz="1600" dirty="0" smtClean="0">
                <a:solidFill>
                  <a:srgbClr val="953735"/>
                </a:solidFill>
                <a:latin typeface="Calibri" pitchFamily="34" charset="0"/>
              </a:rPr>
              <a:t>(II)	Działania </a:t>
            </a:r>
            <a:r>
              <a:rPr lang="pl-PL" altLang="pl-PL" sz="1600" dirty="0">
                <a:solidFill>
                  <a:srgbClr val="953735"/>
                </a:solidFill>
                <a:latin typeface="Calibri" pitchFamily="34" charset="0"/>
              </a:rPr>
              <a:t>upowszechniające dobre praktyki lub innowacyjne rozwiązania</a:t>
            </a:r>
            <a:endParaRPr lang="pl-PL" altLang="pl-PL" sz="1600" dirty="0">
              <a:latin typeface="Calibri" pitchFamily="34" charset="0"/>
            </a:endParaRPr>
          </a:p>
          <a:p>
            <a:pPr marL="342900" indent="-342900" algn="just"/>
            <a:endParaRPr lang="pl-PL" altLang="pl-PL" sz="2000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/>
            <a:endParaRPr lang="pl-PL" altLang="pl-PL" sz="2000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 algn="just"/>
            <a:endParaRPr lang="pl-PL" altLang="pl-PL" sz="2000" dirty="0">
              <a:latin typeface="Calibri" pitchFamily="34" charset="0"/>
            </a:endParaRPr>
          </a:p>
          <a:p>
            <a:pPr marL="342900" indent="-342900" algn="just"/>
            <a:r>
              <a:rPr lang="pl-PL" altLang="pl-PL" sz="2000" b="1" dirty="0">
                <a:latin typeface="Calibri" pitchFamily="34" charset="0"/>
                <a:cs typeface="Arial" charset="0"/>
              </a:rPr>
              <a:t>	</a:t>
            </a:r>
          </a:p>
        </p:txBody>
      </p:sp>
      <p:grpSp>
        <p:nvGrpSpPr>
          <p:cNvPr id="9228" name="Grupa 15"/>
          <p:cNvGrpSpPr>
            <a:grpSpLocks/>
          </p:cNvGrpSpPr>
          <p:nvPr/>
        </p:nvGrpSpPr>
        <p:grpSpPr bwMode="auto">
          <a:xfrm>
            <a:off x="323850" y="6165850"/>
            <a:ext cx="8382000" cy="647700"/>
            <a:chOff x="323850" y="6165850"/>
            <a:chExt cx="8382000" cy="647700"/>
          </a:xfrm>
        </p:grpSpPr>
        <p:sp>
          <p:nvSpPr>
            <p:cNvPr id="9230" name="Line 3"/>
            <p:cNvSpPr>
              <a:spLocks noChangeShapeType="1"/>
            </p:cNvSpPr>
            <p:nvPr/>
          </p:nvSpPr>
          <p:spPr bwMode="auto">
            <a:xfrm>
              <a:off x="323850" y="6165850"/>
              <a:ext cx="8382000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9231" name="Grupa 9"/>
            <p:cNvGrpSpPr>
              <a:grpSpLocks/>
            </p:cNvGrpSpPr>
            <p:nvPr/>
          </p:nvGrpSpPr>
          <p:grpSpPr bwMode="auto">
            <a:xfrm>
              <a:off x="2700338" y="6237288"/>
              <a:ext cx="3743325" cy="576262"/>
              <a:chOff x="2699792" y="6237312"/>
              <a:chExt cx="3744416" cy="576064"/>
            </a:xfrm>
          </p:grpSpPr>
          <p:pic>
            <p:nvPicPr>
              <p:cNvPr id="9232" name="Picture 20" descr="http://www.powiat.mogilno.pl/_nowa/images/stories/logo_ministerstwa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851920" y="6237312"/>
                <a:ext cx="576064" cy="5760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8"/>
              <p:cNvSpPr txBox="1">
                <a:spLocks noChangeArrowheads="1"/>
              </p:cNvSpPr>
              <p:nvPr/>
            </p:nvSpPr>
            <p:spPr bwMode="auto">
              <a:xfrm>
                <a:off x="4427495" y="6381724"/>
                <a:ext cx="2016713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PROW 2014-2020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23" name="Rectangle 8"/>
              <p:cNvSpPr txBox="1">
                <a:spLocks noChangeArrowheads="1"/>
              </p:cNvSpPr>
              <p:nvPr/>
            </p:nvSpPr>
            <p:spPr bwMode="auto">
              <a:xfrm>
                <a:off x="2699792" y="6381724"/>
                <a:ext cx="1079815" cy="331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lnSpc>
                    <a:spcPct val="70000"/>
                  </a:lnSpc>
                  <a:spcBef>
                    <a:spcPts val="4800"/>
                  </a:spcBef>
                  <a:defRPr/>
                </a:pPr>
                <a:r>
                  <a:rPr lang="pl-PL" altLang="pl-PL" b="1" dirty="0">
                    <a:latin typeface="+mj-lt"/>
                    <a:ea typeface="+mj-ea"/>
                    <a:cs typeface="+mj-cs"/>
                  </a:rPr>
                  <a:t>MRiRW</a:t>
                </a:r>
                <a:endParaRPr lang="en-GB" altLang="pl-PL" b="1" i="1" dirty="0">
                  <a:solidFill>
                    <a:srgbClr val="00B050"/>
                  </a:solidFill>
                  <a:latin typeface="+mj-lt"/>
                  <a:ea typeface="+mj-ea"/>
                  <a:cs typeface="+mj-cs"/>
                </a:endParaRPr>
              </a:p>
            </p:txBody>
          </p:sp>
        </p:grpSp>
      </p:grpSp>
      <p:grpSp>
        <p:nvGrpSpPr>
          <p:cNvPr id="4" name="Grupa 11"/>
          <p:cNvGrpSpPr>
            <a:grpSpLocks/>
          </p:cNvGrpSpPr>
          <p:nvPr/>
        </p:nvGrpSpPr>
        <p:grpSpPr bwMode="auto">
          <a:xfrm>
            <a:off x="4427984" y="4797152"/>
            <a:ext cx="4464496" cy="936105"/>
            <a:chOff x="0" y="177139"/>
            <a:chExt cx="8064896" cy="718508"/>
          </a:xfrm>
          <a:solidFill>
            <a:srgbClr val="006400"/>
          </a:solidFill>
        </p:grpSpPr>
        <p:sp>
          <p:nvSpPr>
            <p:cNvPr id="20" name="Prostokąt zaokrąglony 19"/>
            <p:cNvSpPr/>
            <p:nvPr/>
          </p:nvSpPr>
          <p:spPr>
            <a:xfrm>
              <a:off x="0" y="177139"/>
              <a:ext cx="8064896" cy="71850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Prostokąt 23"/>
            <p:cNvSpPr/>
            <p:nvPr/>
          </p:nvSpPr>
          <p:spPr>
            <a:xfrm>
              <a:off x="1008112" y="212033"/>
              <a:ext cx="6131300" cy="648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BUDŻET: </a:t>
              </a:r>
              <a:r>
                <a:rPr lang="pl-PL" sz="1600" dirty="0" smtClean="0"/>
                <a:t> </a:t>
              </a:r>
              <a:r>
                <a:rPr lang="pl-PL" sz="1600" b="1" dirty="0" smtClean="0"/>
                <a:t>43 mln euro</a:t>
              </a:r>
              <a:endParaRPr lang="pl-PL" sz="1600" b="1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Planowana liczba odbiorców:  </a:t>
              </a:r>
              <a:r>
                <a:rPr lang="pl-PL" sz="1600" b="1" dirty="0"/>
                <a:t> </a:t>
              </a:r>
              <a:r>
                <a:rPr lang="pl-PL" sz="1600" b="1" dirty="0" smtClean="0"/>
                <a:t>75 970</a:t>
              </a:r>
              <a:endParaRPr lang="pl-PL" sz="1600" b="1" dirty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1600" dirty="0"/>
                <a:t>Kwalifikowalność kosztów: do </a:t>
              </a:r>
              <a:r>
                <a:rPr lang="pl-PL" sz="1600" b="1" dirty="0"/>
                <a:t>100 %</a:t>
              </a:r>
            </a:p>
          </p:txBody>
        </p:sp>
      </p:grpSp>
      <p:sp>
        <p:nvSpPr>
          <p:cNvPr id="21" name="Prostokąt 20"/>
          <p:cNvSpPr/>
          <p:nvPr/>
        </p:nvSpPr>
        <p:spPr>
          <a:xfrm>
            <a:off x="395536" y="2348880"/>
            <a:ext cx="7560840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defRPr/>
            </a:pPr>
            <a:r>
              <a:rPr lang="pl-PL" altLang="pl-PL" sz="1500" b="1" dirty="0" smtClean="0">
                <a:latin typeface="+mn-lt"/>
              </a:rPr>
              <a:t>Beneficjenci</a:t>
            </a:r>
            <a:endParaRPr lang="pl-PL" altLang="pl-PL" sz="1500" i="1" dirty="0" smtClean="0">
              <a:solidFill>
                <a:srgbClr val="0070C0"/>
              </a:solidFill>
              <a:latin typeface="+mn-lt"/>
            </a:endParaRPr>
          </a:p>
          <a:p>
            <a:pPr marL="273050" indent="-215900">
              <a:buFont typeface="Arial" charset="0"/>
              <a:buChar char="•"/>
              <a:defRPr/>
            </a:pPr>
            <a:r>
              <a:rPr lang="pl-PL" altLang="pl-PL" sz="1500" dirty="0" smtClean="0">
                <a:latin typeface="+mn-lt"/>
              </a:rPr>
              <a:t>jednostki naukowe i uczelnie</a:t>
            </a:r>
          </a:p>
          <a:p>
            <a:pPr marL="273050" indent="-215900">
              <a:buFont typeface="Arial" charset="0"/>
              <a:buChar char="•"/>
              <a:defRPr/>
            </a:pPr>
            <a:r>
              <a:rPr lang="pl-PL" altLang="pl-PL" sz="1500" dirty="0" smtClean="0">
                <a:latin typeface="+mn-lt"/>
              </a:rPr>
              <a:t>publiczne podmioty doradcze </a:t>
            </a:r>
          </a:p>
          <a:p>
            <a:pPr marL="273050" indent="-215900">
              <a:buFont typeface="Arial" charset="0"/>
              <a:buChar char="•"/>
              <a:defRPr/>
            </a:pPr>
            <a:r>
              <a:rPr lang="pl-PL" altLang="pl-PL" sz="1500" dirty="0" smtClean="0">
                <a:latin typeface="+mn-lt"/>
              </a:rPr>
              <a:t>podmioty prowadzące działalność szkoleniową (z wyjątkiem projektów demonstracyjnych)</a:t>
            </a:r>
          </a:p>
          <a:p>
            <a:pPr marL="273050" indent="-215900">
              <a:buFont typeface="Arial" charset="0"/>
              <a:buChar char="•"/>
              <a:defRPr/>
            </a:pPr>
            <a:r>
              <a:rPr lang="pl-PL" altLang="pl-PL" sz="1500" dirty="0" smtClean="0">
                <a:latin typeface="+mn-lt"/>
              </a:rPr>
              <a:t>szkoły rolnicze lub szkoły leśne, lub CKU, lub CKP</a:t>
            </a:r>
          </a:p>
          <a:p>
            <a:pPr marL="266700" indent="-182563">
              <a:spcBef>
                <a:spcPts val="600"/>
              </a:spcBef>
              <a:defRPr/>
            </a:pPr>
            <a:r>
              <a:rPr lang="pl-PL" sz="1500" b="1" dirty="0" smtClean="0">
                <a:latin typeface="+mn-lt"/>
              </a:rPr>
              <a:t>Warunki</a:t>
            </a:r>
            <a:endParaRPr lang="pl-PL" sz="1500" dirty="0" smtClean="0">
              <a:latin typeface="+mn-lt"/>
            </a:endParaRPr>
          </a:p>
          <a:p>
            <a:pPr marL="360363" indent="-184150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n-lt"/>
              </a:rPr>
              <a:t>prowadzenie działalności szkoleniowej na terytorium RP</a:t>
            </a:r>
          </a:p>
          <a:p>
            <a:pPr marL="360363" indent="-184150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n-lt"/>
              </a:rPr>
              <a:t>odpowiedni personel, w tym kadra dydaktyczna</a:t>
            </a:r>
          </a:p>
          <a:p>
            <a:pPr marL="360363" indent="-184150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n-lt"/>
              </a:rPr>
              <a:t>odpowiednia baza dydaktyczno-lokalowa (z wyj. projektów demonstracyjnych)</a:t>
            </a:r>
          </a:p>
          <a:p>
            <a:pPr marL="360363" indent="-184150">
              <a:buFont typeface="Arial" pitchFamily="34" charset="0"/>
              <a:buChar char="•"/>
              <a:defRPr/>
            </a:pPr>
            <a:r>
              <a:rPr lang="pl-PL" sz="1500" dirty="0" smtClean="0">
                <a:latin typeface="+mn-lt"/>
              </a:rPr>
              <a:t>odpowiednie doświadczenie w organizacji działań transferu wiedzy</a:t>
            </a:r>
          </a:p>
          <a:p>
            <a:pPr marL="273050" indent="-215900">
              <a:defRPr/>
            </a:pPr>
            <a:endParaRPr lang="pl-PL" altLang="pl-PL" sz="1500" dirty="0" smtClean="0">
              <a:latin typeface="+mn-lt"/>
            </a:endParaRPr>
          </a:p>
        </p:txBody>
      </p:sp>
      <p:sp>
        <p:nvSpPr>
          <p:cNvPr id="25" name="pole tekstowe 24"/>
          <p:cNvSpPr txBox="1"/>
          <p:nvPr/>
        </p:nvSpPr>
        <p:spPr>
          <a:xfrm>
            <a:off x="467544" y="4941168"/>
            <a:ext cx="30243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 smtClean="0">
                <a:latin typeface="+mn-lt"/>
              </a:rPr>
              <a:t>Odbiorcy</a:t>
            </a:r>
          </a:p>
          <a:p>
            <a:pPr marL="92075" indent="-34925">
              <a:defRPr/>
            </a:pPr>
            <a:r>
              <a:rPr lang="pl-PL" altLang="pl-PL" sz="1500" dirty="0" smtClean="0">
                <a:latin typeface="+mn-lt"/>
              </a:rPr>
              <a:t>rolnik, domownik, właściciel lasu, młody rolnik</a:t>
            </a:r>
          </a:p>
          <a:p>
            <a:endParaRPr lang="pl-PL" sz="16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>
          <a:solidFill>
            <a:srgbClr val="00CCFF"/>
          </a:solidFill>
          <a:round/>
          <a:headEnd/>
          <a:tailEnd/>
        </a:ln>
      </a:spPr>
      <a:bodyPr wrap="none" anchor="ctr"/>
      <a:lstStyle>
        <a:defPPr marL="342900" indent="-342900" algn="ctr">
          <a:defRPr sz="1000" b="1" i="1">
            <a:latin typeface="Calibri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12188</TotalTime>
  <Words>4658</Words>
  <Application>Microsoft Office PowerPoint</Application>
  <PresentationFormat>Pokaz na ekranie (4:3)</PresentationFormat>
  <Paragraphs>1150</Paragraphs>
  <Slides>49</Slides>
  <Notes>48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49</vt:i4>
      </vt:variant>
    </vt:vector>
  </HeadingPairs>
  <TitlesOfParts>
    <vt:vector size="50" baseType="lpstr">
      <vt:lpstr>Motyw pakietu Office</vt:lpstr>
      <vt:lpstr>    Ministerstwo Rolnictwa i Rozwoju Wsi  Program Rozwoju Obszarów Wiejskich  na lata 2014 – 2020  III projekt  z dnia 7 kwietnia 2014 r.    „Europejski Fundusz Rolny na rzecz Rozwoju Obszarów Wiejskich: Europa inwestująca w obszary wiejskie.” Prezentacja opracowana w  Departamencie  Rozwoju  Obszarów  Wiejskich. Spotkania współfinansowane ze środków Unii Europejskiej w ramach pomocy technicznej PROW 2007-2013 Instytucja Zarządzająca PROW 2007-2013 – Minister Rolnictwa i Rozwoju Wsi.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 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mkret</dc:creator>
  <cp:lastModifiedBy>Hanka</cp:lastModifiedBy>
  <cp:revision>1403</cp:revision>
  <cp:lastPrinted>2013-09-17T08:03:06Z</cp:lastPrinted>
  <dcterms:created xsi:type="dcterms:W3CDTF">2011-12-01T11:49:08Z</dcterms:created>
  <dcterms:modified xsi:type="dcterms:W3CDTF">2014-04-11T19:42:15Z</dcterms:modified>
</cp:coreProperties>
</file>