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3"/>
  </p:notesMasterIdLst>
  <p:sldIdLst>
    <p:sldId id="256" r:id="rId2"/>
    <p:sldId id="257" r:id="rId3"/>
    <p:sldId id="283" r:id="rId4"/>
    <p:sldId id="263" r:id="rId5"/>
    <p:sldId id="258" r:id="rId6"/>
    <p:sldId id="260" r:id="rId7"/>
    <p:sldId id="274" r:id="rId8"/>
    <p:sldId id="276" r:id="rId9"/>
    <p:sldId id="262" r:id="rId10"/>
    <p:sldId id="287" r:id="rId11"/>
    <p:sldId id="288" r:id="rId12"/>
    <p:sldId id="289" r:id="rId13"/>
    <p:sldId id="279" r:id="rId14"/>
    <p:sldId id="281" r:id="rId15"/>
    <p:sldId id="264" r:id="rId16"/>
    <p:sldId id="265" r:id="rId17"/>
    <p:sldId id="284" r:id="rId18"/>
    <p:sldId id="273" r:id="rId19"/>
    <p:sldId id="285" r:id="rId20"/>
    <p:sldId id="261" r:id="rId21"/>
    <p:sldId id="293" r:id="rId22"/>
    <p:sldId id="268" r:id="rId23"/>
    <p:sldId id="267" r:id="rId24"/>
    <p:sldId id="259" r:id="rId25"/>
    <p:sldId id="271" r:id="rId26"/>
    <p:sldId id="290" r:id="rId27"/>
    <p:sldId id="291" r:id="rId28"/>
    <p:sldId id="292" r:id="rId29"/>
    <p:sldId id="282" r:id="rId30"/>
    <p:sldId id="272" r:id="rId31"/>
    <p:sldId id="269" r:id="rId3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Zatrudnienie%20w%20III%20sektorz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plotArea>
      <c:layout>
        <c:manualLayout>
          <c:layoutTarget val="inner"/>
          <c:xMode val="edge"/>
          <c:yMode val="edge"/>
          <c:x val="4.2343722659667564E-2"/>
          <c:y val="3.4199154835579906E-2"/>
          <c:w val="0.94237849956255471"/>
          <c:h val="0.7897867319841736"/>
        </c:manualLayout>
      </c:layout>
      <c:barChart>
        <c:barDir val="col"/>
        <c:grouping val="clustered"/>
        <c:ser>
          <c:idx val="0"/>
          <c:order val="0"/>
          <c:dPt>
            <c:idx val="10"/>
            <c:spPr>
              <a:solidFill>
                <a:srgbClr val="FF0000"/>
              </a:solidFill>
            </c:spPr>
          </c:dPt>
          <c:cat>
            <c:strRef>
              <c:f>Arkusz1!$A$1:$A$13</c:f>
              <c:strCache>
                <c:ptCount val="13"/>
                <c:pt idx="0">
                  <c:v>Holandia</c:v>
                </c:pt>
                <c:pt idx="1">
                  <c:v>Irlandia</c:v>
                </c:pt>
                <c:pt idx="2">
                  <c:v>Belgia</c:v>
                </c:pt>
                <c:pt idx="3">
                  <c:v>Francja</c:v>
                </c:pt>
                <c:pt idx="4">
                  <c:v>Wielka Brytania </c:v>
                </c:pt>
                <c:pt idx="5">
                  <c:v>Austria</c:v>
                </c:pt>
                <c:pt idx="6">
                  <c:v>Niemcy</c:v>
                </c:pt>
                <c:pt idx="7">
                  <c:v>Włochy</c:v>
                </c:pt>
                <c:pt idx="8">
                  <c:v>Hiszpania</c:v>
                </c:pt>
                <c:pt idx="9">
                  <c:v>Czechy</c:v>
                </c:pt>
                <c:pt idx="10">
                  <c:v>Polska</c:v>
                </c:pt>
                <c:pt idx="11">
                  <c:v>Węgry</c:v>
                </c:pt>
                <c:pt idx="12">
                  <c:v>Słowacja</c:v>
                </c:pt>
              </c:strCache>
            </c:strRef>
          </c:cat>
          <c:val>
            <c:numRef>
              <c:f>Arkusz1!$B$1:$B$13</c:f>
              <c:numCache>
                <c:formatCode>General</c:formatCode>
                <c:ptCount val="13"/>
                <c:pt idx="0">
                  <c:v>9.2000000000000011</c:v>
                </c:pt>
                <c:pt idx="1">
                  <c:v>8.1</c:v>
                </c:pt>
                <c:pt idx="2">
                  <c:v>7.1</c:v>
                </c:pt>
                <c:pt idx="3">
                  <c:v>6.3</c:v>
                </c:pt>
                <c:pt idx="4">
                  <c:v>6.1</c:v>
                </c:pt>
                <c:pt idx="5">
                  <c:v>5.8</c:v>
                </c:pt>
                <c:pt idx="6" formatCode="0.0">
                  <c:v>4</c:v>
                </c:pt>
                <c:pt idx="7">
                  <c:v>2.8</c:v>
                </c:pt>
                <c:pt idx="8">
                  <c:v>2.6</c:v>
                </c:pt>
                <c:pt idx="9">
                  <c:v>1.9</c:v>
                </c:pt>
                <c:pt idx="10">
                  <c:v>1.1000000000000001</c:v>
                </c:pt>
                <c:pt idx="11">
                  <c:v>1</c:v>
                </c:pt>
                <c:pt idx="12">
                  <c:v>0.9</c:v>
                </c:pt>
              </c:numCache>
            </c:numRef>
          </c:val>
        </c:ser>
        <c:axId val="57813632"/>
        <c:axId val="57831808"/>
      </c:barChart>
      <c:catAx>
        <c:axId val="57813632"/>
        <c:scaling>
          <c:orientation val="minMax"/>
        </c:scaling>
        <c:axPos val="b"/>
        <c:tickLblPos val="nextTo"/>
        <c:crossAx val="57831808"/>
        <c:crosses val="autoZero"/>
        <c:auto val="1"/>
        <c:lblAlgn val="ctr"/>
        <c:lblOffset val="100"/>
      </c:catAx>
      <c:valAx>
        <c:axId val="57831808"/>
        <c:scaling>
          <c:orientation val="minMax"/>
        </c:scaling>
        <c:axPos val="l"/>
        <c:majorGridlines/>
        <c:numFmt formatCode="General" sourceLinked="1"/>
        <c:tickLblPos val="nextTo"/>
        <c:crossAx val="57813632"/>
        <c:crosses val="autoZero"/>
        <c:crossBetween val="between"/>
      </c:valAx>
    </c:plotArea>
    <c:plotVisOnly val="1"/>
    <c:dispBlanksAs val="gap"/>
  </c:chart>
  <c:spPr>
    <a:solidFill>
      <a:srgbClr val="FFFF00"/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27FB8-0DF7-43E6-AF0D-96BF01BEB0E6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3D2B0-E766-4279-B0AC-08F8F23FF10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23D2B0-E766-4279-B0AC-08F8F23FF10D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7B09A36-8A4A-4627-A140-A68F353118AA}" type="datetimeFigureOut">
              <a:rPr lang="pl-PL" smtClean="0"/>
              <a:pPr/>
              <a:t>2014-04-14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09D9A6C-9ABA-4168-8CE9-AA7ACCB6210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mailto:kwatera@onet.p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52" y="1700808"/>
            <a:ext cx="7918648" cy="1881555"/>
          </a:xfrm>
        </p:spPr>
        <p:txBody>
          <a:bodyPr>
            <a:normAutofit/>
          </a:bodyPr>
          <a:lstStyle/>
          <a:p>
            <a:r>
              <a:rPr lang="pl-PL" sz="3600" b="1" dirty="0" smtClean="0"/>
              <a:t>Dlaczego w Polsce potrzebny jest Rozwój </a:t>
            </a:r>
            <a:r>
              <a:rPr lang="pl-PL" sz="3600" b="1" dirty="0"/>
              <a:t>lokalny kierowany przez społeczność (</a:t>
            </a:r>
            <a:r>
              <a:rPr lang="pl-PL" sz="3600" b="1" dirty="0" smtClean="0"/>
              <a:t>RLKS/CLLD)</a:t>
            </a:r>
            <a:endParaRPr lang="pl-PL" sz="36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401569"/>
          </a:xfrm>
        </p:spPr>
        <p:txBody>
          <a:bodyPr>
            <a:normAutofit fontScale="85000" lnSpcReduction="20000"/>
          </a:bodyPr>
          <a:lstStyle/>
          <a:p>
            <a:r>
              <a:rPr lang="pl-PL" dirty="0" smtClean="0"/>
              <a:t>Krzysztof Kwatera,</a:t>
            </a:r>
          </a:p>
          <a:p>
            <a:r>
              <a:rPr lang="pl-PL" dirty="0" smtClean="0"/>
              <a:t>Prezes LGD Dolina Raby</a:t>
            </a:r>
          </a:p>
          <a:p>
            <a:r>
              <a:rPr lang="pl-PL" dirty="0" smtClean="0"/>
              <a:t>Wiceprezes Polskiej Sieci LGD,</a:t>
            </a:r>
          </a:p>
          <a:p>
            <a:r>
              <a:rPr lang="pl-PL" dirty="0" smtClean="0"/>
              <a:t>Członek Zarządu Małopolskiej Sieci LGD </a:t>
            </a:r>
            <a:endParaRPr lang="pl-P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539552" y="5877272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rgbClr val="FFFF00"/>
                </a:solidFill>
              </a:rPr>
              <a:t>Luboradza, 9 kwietnia 2014 </a:t>
            </a:r>
            <a:r>
              <a:rPr lang="pl-PL" sz="2400" b="1" dirty="0" smtClean="0">
                <a:solidFill>
                  <a:srgbClr val="FFFF00"/>
                </a:solidFill>
              </a:rPr>
              <a:t>r.</a:t>
            </a:r>
            <a:endParaRPr lang="pl-PL" sz="2400" b="1" dirty="0">
              <a:solidFill>
                <a:srgbClr val="FFFF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404664"/>
            <a:ext cx="2882652" cy="76208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8" name="Obraz 7" descr="C:\Users\user\Desktop\Promocja\Logo bez tła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42850" y="188641"/>
            <a:ext cx="1538748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332656"/>
            <a:ext cx="2777108" cy="953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1"/>
          <p:cNvSpPr txBox="1">
            <a:spLocks/>
          </p:cNvSpPr>
          <p:nvPr/>
        </p:nvSpPr>
        <p:spPr>
          <a:xfrm>
            <a:off x="323528" y="260648"/>
            <a:ext cx="8568952" cy="273630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pl-PL" sz="2400" dirty="0" smtClean="0"/>
              <a:t>„</a:t>
            </a:r>
            <a:r>
              <a:rPr lang="pl-PL" sz="2000" dirty="0" smtClean="0"/>
              <a:t> Pod względem ogólnego zaufania zajmujemy jedno z ostatnich miejsc wśród krajów objętych badaniem </a:t>
            </a:r>
            <a:r>
              <a:rPr lang="pl-PL" sz="2000" i="1" dirty="0" err="1" smtClean="0"/>
              <a:t>European</a:t>
            </a:r>
            <a:r>
              <a:rPr lang="pl-PL" sz="2000" i="1" dirty="0" smtClean="0"/>
              <a:t> </a:t>
            </a:r>
            <a:r>
              <a:rPr lang="pl-PL" sz="2000" i="1" dirty="0" err="1" smtClean="0"/>
              <a:t>Social</a:t>
            </a:r>
            <a:r>
              <a:rPr lang="pl-PL" sz="2000" i="1" dirty="0" smtClean="0"/>
              <a:t> </a:t>
            </a:r>
            <a:r>
              <a:rPr lang="pl-PL" sz="2000" i="1" dirty="0" err="1" smtClean="0"/>
              <a:t>Survey</a:t>
            </a:r>
            <a:r>
              <a:rPr lang="pl-PL" sz="2000" i="1" dirty="0" smtClean="0"/>
              <a:t> </a:t>
            </a:r>
            <a:r>
              <a:rPr lang="pl-PL" sz="2000" dirty="0" smtClean="0"/>
              <a:t>(ESS) w 2006 i 2010 r. (wykres 6.3.1). W Polsce z opinią, że „większości ludzi można ufać”, zgadzało się według naszego badania zaledwie 10,5 proc. respondentów w 2003 i 2005 r., 11,5 proc. w 2007 r., 13,4 proc. w 2009 r. i tyleż samo w 2011 r. oraz 12,2 proc. w 2013 r., a w ESS w 2010 r. – 22 proc. — trzy razy mniej niż w Danii, Norwegii i Finlandii” […]*</a:t>
            </a:r>
            <a:endParaRPr kumimoji="0" lang="pl-PL" sz="1400" b="0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*)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J/w</a:t>
            </a:r>
            <a:endParaRPr kumimoji="0" lang="pl-P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24944"/>
            <a:ext cx="9144000" cy="393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1"/>
          <p:cNvSpPr txBox="1">
            <a:spLocks/>
          </p:cNvSpPr>
          <p:nvPr/>
        </p:nvSpPr>
        <p:spPr>
          <a:xfrm>
            <a:off x="323528" y="260648"/>
            <a:ext cx="8568952" cy="2736304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pl-PL" sz="2400" dirty="0" smtClean="0"/>
              <a:t>„</a:t>
            </a:r>
            <a:r>
              <a:rPr lang="pl-PL" sz="2000" dirty="0" smtClean="0"/>
              <a:t>Znacznie rzadziej też Polacy niż przedstawiciele innych społeczeństw wierzą w dobre intencje bliźnich. Zaledwie 14 proc. rodaków wg ESS z 2010 r. (mniej tylko w Bułgarii) i nieco mniej wg </a:t>
            </a:r>
            <a:r>
              <a:rPr lang="pl-PL" sz="2000" i="1" dirty="0" smtClean="0"/>
              <a:t>Diagnozy Społecznej </a:t>
            </a:r>
            <a:r>
              <a:rPr lang="pl-PL" sz="2000" dirty="0" smtClean="0"/>
              <a:t>z 2011 r. a nieco więcej wg </a:t>
            </a:r>
            <a:r>
              <a:rPr lang="pl-PL" sz="2000" i="1" dirty="0" smtClean="0"/>
              <a:t>Diagnozy Społecznej </a:t>
            </a:r>
            <a:r>
              <a:rPr lang="pl-PL" sz="2000" dirty="0" smtClean="0"/>
              <a:t>z 2013 r. (16 proc.) jest przekonanych, że ludzie najczęściej starają się być pomocni (wykres 6.3.2)”*</a:t>
            </a:r>
            <a:endParaRPr kumimoji="0" lang="pl-PL" sz="1400" b="0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*)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J/w</a:t>
            </a:r>
            <a:endParaRPr kumimoji="0" lang="pl-P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Obraz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36913"/>
            <a:ext cx="9144000" cy="422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24944"/>
            <a:ext cx="9144000" cy="393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ymbol zastępczy zawartości 1"/>
          <p:cNvSpPr txBox="1">
            <a:spLocks/>
          </p:cNvSpPr>
          <p:nvPr/>
        </p:nvSpPr>
        <p:spPr>
          <a:xfrm>
            <a:off x="323528" y="260648"/>
            <a:ext cx="8568952" cy="2736304"/>
          </a:xfrm>
          <a:prstGeom prst="rect">
            <a:avLst/>
          </a:prstGeom>
        </p:spPr>
        <p:txBody>
          <a:bodyPr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pl-PL" sz="2400" dirty="0" smtClean="0"/>
              <a:t>„</a:t>
            </a:r>
            <a:r>
              <a:rPr lang="pl-PL" sz="2000" dirty="0" smtClean="0"/>
              <a:t>Skłonność do stowarzyszania się, gdy przynależność do organizacji stała się po zmianie systemu w pełni dobrowolna, gwałtownie spadła z 30,5 proc. w 1989 r. (</a:t>
            </a:r>
            <a:r>
              <a:rPr lang="pl-PL" sz="2000" i="1" dirty="0" err="1" smtClean="0"/>
              <a:t>World</a:t>
            </a:r>
            <a:r>
              <a:rPr lang="pl-PL" sz="2000" i="1" dirty="0" smtClean="0"/>
              <a:t> </a:t>
            </a:r>
            <a:r>
              <a:rPr lang="pl-PL" sz="2000" i="1" dirty="0" err="1" smtClean="0"/>
              <a:t>Value</a:t>
            </a:r>
            <a:r>
              <a:rPr lang="pl-PL" sz="2000" i="1" dirty="0" smtClean="0"/>
              <a:t> </a:t>
            </a:r>
            <a:r>
              <a:rPr lang="pl-PL" sz="2000" i="1" dirty="0" err="1" smtClean="0"/>
              <a:t>Survey</a:t>
            </a:r>
            <a:r>
              <a:rPr lang="pl-PL" sz="2000" dirty="0" smtClean="0"/>
              <a:t>) do 14,8 proc. i utrzymała się na tym poziomie do dzisiaj </a:t>
            </a:r>
            <a:br>
              <a:rPr lang="pl-PL" sz="2000" dirty="0" smtClean="0"/>
            </a:br>
            <a:r>
              <a:rPr lang="pl-PL" sz="2000" dirty="0" smtClean="0"/>
              <a:t>(w 2013 r. 13,7 proc.). Lokujemy się pod tym względem, podobnie jak pod względem zaufania, na końcu grupy krajów objętych badaniem </a:t>
            </a:r>
            <a:r>
              <a:rPr lang="pl-PL" sz="2000" i="1" dirty="0" err="1" smtClean="0"/>
              <a:t>European</a:t>
            </a:r>
            <a:r>
              <a:rPr lang="pl-PL" sz="2000" i="1" dirty="0" smtClean="0"/>
              <a:t> </a:t>
            </a:r>
            <a:r>
              <a:rPr lang="pl-PL" sz="2000" i="1" dirty="0" err="1" smtClean="0"/>
              <a:t>Social</a:t>
            </a:r>
            <a:r>
              <a:rPr lang="pl-PL" sz="2000" i="1" dirty="0" smtClean="0"/>
              <a:t> </a:t>
            </a:r>
            <a:r>
              <a:rPr lang="pl-PL" sz="2000" i="1" dirty="0" err="1" smtClean="0"/>
              <a:t>Survey</a:t>
            </a:r>
            <a:r>
              <a:rPr lang="pl-PL" sz="2000" i="1" dirty="0" smtClean="0"/>
              <a:t> </a:t>
            </a:r>
            <a:r>
              <a:rPr lang="pl-PL" sz="2000" dirty="0" smtClean="0"/>
              <a:t>w 2002 r. (wykres 6.3.4)”*</a:t>
            </a:r>
            <a:endParaRPr kumimoji="0" lang="pl-PL" sz="1400" b="0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*)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J/w</a:t>
            </a:r>
            <a:endParaRPr kumimoji="0" lang="pl-PL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666523"/>
          </a:xfrm>
        </p:spPr>
        <p:txBody>
          <a:bodyPr>
            <a:normAutofit/>
          </a:bodyPr>
          <a:lstStyle/>
          <a:p>
            <a:r>
              <a:rPr lang="pl-PL" sz="2200" dirty="0" smtClean="0"/>
              <a:t>Ocena znaczenia organizacji pozarządowych w Polsce na podstawie zatrudnienia w tych podmiotach w kilku krajach UE wg </a:t>
            </a:r>
            <a:r>
              <a:rPr lang="en-US" sz="2200" i="1" dirty="0" smtClean="0"/>
              <a:t>The Johns Hopkins University Institute for Policy Studies Center for Civil Society Studies</a:t>
            </a:r>
            <a:r>
              <a:rPr lang="pl-PL" sz="2200" i="1" dirty="0" smtClean="0"/>
              <a:t> </a:t>
            </a:r>
            <a:r>
              <a:rPr lang="pl-PL" sz="2400" i="1" dirty="0" smtClean="0"/>
              <a:t>(</a:t>
            </a:r>
            <a:r>
              <a:rPr lang="pl-PL" sz="2000" i="1" dirty="0" smtClean="0"/>
              <a:t>dane z druku sejmowego nr 969 – Sprawozdanie </a:t>
            </a:r>
            <a:r>
              <a:rPr lang="pl-PL" sz="2000" dirty="0" smtClean="0"/>
              <a:t>z funkcjonowania ustawy o działalności pożytku publicznego i o wolontariacie za lata 2010 i 2011) </a:t>
            </a:r>
            <a:endParaRPr lang="pl-PL" sz="22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Kapitał społeczny w Polsce (2)</a:t>
            </a:r>
            <a:endParaRPr lang="pl-PL" dirty="0"/>
          </a:p>
        </p:txBody>
      </p:sp>
      <p:graphicFrame>
        <p:nvGraphicFramePr>
          <p:cNvPr id="6" name="Wykres 5"/>
          <p:cNvGraphicFramePr/>
          <p:nvPr/>
        </p:nvGraphicFramePr>
        <p:xfrm>
          <a:off x="0" y="3789040"/>
          <a:ext cx="9144000" cy="306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ole tekstowe 6"/>
          <p:cNvSpPr txBox="1"/>
          <p:nvPr/>
        </p:nvSpPr>
        <p:spPr>
          <a:xfrm>
            <a:off x="4932040" y="4077072"/>
            <a:ext cx="3905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 smtClean="0"/>
              <a:t>„Odsetek osób zatrudnionych </a:t>
            </a:r>
            <a:br>
              <a:rPr lang="pl-PL" b="1" dirty="0" smtClean="0"/>
            </a:br>
            <a:r>
              <a:rPr lang="pl-PL" b="1" dirty="0" smtClean="0"/>
              <a:t>w organizacjach pozarządowych”</a:t>
            </a:r>
            <a:endParaRPr 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328"/>
            <a:ext cx="8291264" cy="49720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sz="2600" dirty="0" smtClean="0"/>
              <a:t>Prof. J. Czapiński stwierdza</a:t>
            </a:r>
            <a:r>
              <a:rPr lang="pl-PL" sz="2600" i="1" dirty="0" smtClean="0"/>
              <a:t>:</a:t>
            </a:r>
          </a:p>
          <a:p>
            <a:pPr>
              <a:buNone/>
            </a:pPr>
            <a:r>
              <a:rPr lang="pl-PL" sz="2600" dirty="0" smtClean="0"/>
              <a:t>	„</a:t>
            </a:r>
            <a:r>
              <a:rPr lang="pl-PL" sz="2600" i="1" dirty="0" smtClean="0"/>
              <a:t>Dla powodzenia przedsięwzięć zbiorowych, wymagających efektywnej współpracy władz centralnych i samorządowych, oraz lokalnych społeczności i poszczególnych obywateli, niezbędny jest kapitał społeczny</a:t>
            </a:r>
            <a:r>
              <a:rPr lang="pl-PL" sz="2600" dirty="0" smtClean="0"/>
              <a:t>,”</a:t>
            </a:r>
            <a:endParaRPr lang="pl-PL" sz="2600" i="1" dirty="0" smtClean="0"/>
          </a:p>
          <a:p>
            <a:pPr>
              <a:buNone/>
            </a:pPr>
            <a:r>
              <a:rPr lang="pl-PL" sz="2600" i="1" dirty="0" smtClean="0"/>
              <a:t>	[...] dzisiaj wystarczającym źródłem indywidualnego rozwoju Polaków i za sprawą ich indywidualnych starań także Polski jest rosnący kapitał ludzki, przyciągający zagranicznych inwestorów, </a:t>
            </a:r>
            <a:br>
              <a:rPr lang="pl-PL" sz="2600" i="1" dirty="0" smtClean="0"/>
            </a:br>
            <a:r>
              <a:rPr lang="pl-PL" sz="2600" i="1" dirty="0" smtClean="0"/>
              <a:t>i finansowe wsparcie Unii. Za jakiś czas dotkliwie jednak odczujemy brak kapitału społecznego odpowiedzialnego za rozwój wspólnoty bez dużego zasilania zewnętrznego.</a:t>
            </a:r>
            <a:r>
              <a:rPr lang="pl-PL" sz="2600" dirty="0" smtClean="0"/>
              <a:t>”</a:t>
            </a:r>
            <a:r>
              <a:rPr lang="pl-PL" sz="2600" i="1" dirty="0" smtClean="0"/>
              <a:t>*</a:t>
            </a:r>
            <a:endParaRPr lang="pl-PL" sz="2000" dirty="0" smtClean="0"/>
          </a:p>
          <a:p>
            <a:pPr>
              <a:buNone/>
            </a:pPr>
            <a:r>
              <a:rPr lang="pl-PL" sz="2000" dirty="0" smtClean="0"/>
              <a:t>		</a:t>
            </a:r>
            <a:r>
              <a:rPr lang="pl-PL" sz="1700" dirty="0" smtClean="0"/>
              <a:t>*) J/w</a:t>
            </a:r>
            <a:endParaRPr lang="pl-PL" sz="2000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Kapitał społeczny w Polsce (3)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Programy krajowe i regionalne nie są w stanie skutecznie odpowiedzieć na specyficzne problemy lokalne.</a:t>
            </a:r>
          </a:p>
          <a:p>
            <a:r>
              <a:rPr lang="pl-PL" sz="2400" dirty="0" smtClean="0"/>
              <a:t>RLKS pozwala lepiej wykorzystać lokalne zasoby </a:t>
            </a:r>
            <a:br>
              <a:rPr lang="pl-PL" sz="2400" dirty="0" smtClean="0"/>
            </a:br>
            <a:r>
              <a:rPr lang="pl-PL" sz="2400" dirty="0" smtClean="0"/>
              <a:t>i skoordynować działania z różnych funduszy.</a:t>
            </a:r>
          </a:p>
          <a:p>
            <a:r>
              <a:rPr lang="pl-PL" sz="2400" dirty="0" smtClean="0"/>
              <a:t>Sytuacja w regionie nie jest jednolita – RLKS pozwala wyrównywać różnice wewnątrz regionu.</a:t>
            </a:r>
          </a:p>
          <a:p>
            <a:r>
              <a:rPr lang="pl-PL" sz="2400" dirty="0" smtClean="0"/>
              <a:t>RLKS przyczyni się do wzrostu niskiego poziomu kapitału społecznego w Polsce, szczególnie na obszarach zmarginalizowanych i tym samym do rozwoju tam społeczeństwa obywatelskiego.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Dlaczego RLKS? (1)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400" dirty="0" smtClean="0"/>
              <a:t>Podejście LEADER przyczyniło się do stworzenia tysięcy nowych miejsc pracy na obszarach wiejskich np. 11 LGD w Irlandii Północnej w Programie LEADER+ stworzyło 1445 miejsc pracy na obszarach wiejskich, a 8 LGD w regionie Walencji – 1012 miejsc pracy*.</a:t>
            </a:r>
          </a:p>
          <a:p>
            <a:r>
              <a:rPr lang="pl-PL" sz="2400" dirty="0" smtClean="0"/>
              <a:t>RLKS stwarza możliwości realizacji nowych form, postulowanej w Unii Europejskiej i  niezbędnej </a:t>
            </a:r>
            <a:br>
              <a:rPr lang="pl-PL" sz="2400" dirty="0" smtClean="0"/>
            </a:br>
            <a:r>
              <a:rPr lang="pl-PL" sz="2400" dirty="0" smtClean="0"/>
              <a:t>w Polsce współpracy między obszarami miejskimi </a:t>
            </a:r>
            <a:br>
              <a:rPr lang="pl-PL" sz="2400" dirty="0" smtClean="0"/>
            </a:br>
            <a:r>
              <a:rPr lang="pl-PL" sz="2400" dirty="0" smtClean="0"/>
              <a:t>i wiejskimi.</a:t>
            </a:r>
          </a:p>
          <a:p>
            <a:endParaRPr lang="pl-PL" sz="2400" dirty="0" smtClean="0"/>
          </a:p>
          <a:p>
            <a:pPr>
              <a:buNone/>
            </a:pPr>
            <a:r>
              <a:rPr lang="pl-PL" dirty="0" smtClean="0"/>
              <a:t>* </a:t>
            </a:r>
            <a:r>
              <a:rPr lang="pl-PL" sz="2000" dirty="0" smtClean="0"/>
              <a:t>Z Wspólnych Wytycznych 4 Dyrekcji Generalnych Komisji </a:t>
            </a:r>
            <a:br>
              <a:rPr lang="pl-PL" sz="2000" dirty="0" smtClean="0"/>
            </a:br>
            <a:r>
              <a:rPr lang="pl-PL" sz="2000" dirty="0" smtClean="0"/>
              <a:t> Europejskiej nt. RLKS (dokument roboczy z 30.01.2013 r.)</a:t>
            </a:r>
            <a:endParaRPr lang="pl-PL" sz="20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Dlaczego RLKS? (2)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pl-PL" sz="2400" dirty="0" smtClean="0"/>
              <a:t>Lokalne inicjatywy oddolne zwiększając zdolności transformacyjne obszaru, pozwalają ograniczać negatywne konsekwencje przemian zewnętrznych, także w wymiarze globalnym</a:t>
            </a:r>
          </a:p>
          <a:p>
            <a:pPr lvl="0"/>
            <a:r>
              <a:rPr lang="pl-PL" sz="2400" dirty="0" smtClean="0"/>
              <a:t>Na poziomie lokalnym łatwiej uzyskać synergię między różnymi typami podejmowanych interwencji a stosunkowo duży obszar LGD  objęty strategią pozwala na osiągnięcie masy krytycznej </a:t>
            </a:r>
            <a:br>
              <a:rPr lang="pl-PL" sz="2400" dirty="0" smtClean="0"/>
            </a:br>
            <a:r>
              <a:rPr lang="pl-PL" sz="2400" dirty="0" smtClean="0"/>
              <a:t>i podejmowanie zróżnicowanych interwencji</a:t>
            </a:r>
            <a:r>
              <a:rPr lang="pl-PL" sz="2200" dirty="0" smtClean="0"/>
              <a:t> </a:t>
            </a:r>
          </a:p>
          <a:p>
            <a:pPr lvl="0">
              <a:buNone/>
            </a:pPr>
            <a:r>
              <a:rPr lang="pl-PL" sz="2200" dirty="0" smtClean="0"/>
              <a:t> 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Dlaczego RLKS? (3)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pl-PL" sz="2200" dirty="0" smtClean="0"/>
              <a:t>Realizacja zintegrowanej, kompleksowej, wielosektorowej strategii rozwoju lokalnego  umożliwia skoordynowane i racjonalne wykorzystanie zasobów endogennych obszaru zamieniając istniejące zasoby w kapitały i tworząc własny, lokalny potencjał rozwojowy,</a:t>
            </a:r>
          </a:p>
          <a:p>
            <a:pPr lvl="0"/>
            <a:r>
              <a:rPr lang="pl-PL" sz="2200" dirty="0" smtClean="0"/>
              <a:t>Aktywizacja lokalnych społeczności daje podstawy do kreowania rozwoju innowacyjnego,  przełamującego istniejące bariery i ograniczenia – zadanie szczególnie ważne w sytuacji, kiedy wieś przeżywa gruntowne zmiany i przekształcenia a propozycje zawarte w krajowych dokumentach  strategicznych ograniczają się zazwyczaj  do rozwiązań konwencjonalnych,  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Dlaczego RLKS? (4)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pl-PL" sz="2200" dirty="0" smtClean="0"/>
              <a:t>Partnerstwo międzysektorowe ułatwia stworzenie  trwałych   lokalnych sieci powiązań  pozwalających uzyskać wartość dodaną podejmowanych działań </a:t>
            </a:r>
            <a:br>
              <a:rPr lang="pl-PL" sz="2200" dirty="0" smtClean="0"/>
            </a:br>
            <a:r>
              <a:rPr lang="pl-PL" sz="2200" dirty="0" smtClean="0"/>
              <a:t>i jednocześnie  wzmacnia  możliwości kontaktów </a:t>
            </a:r>
            <a:br>
              <a:rPr lang="pl-PL" sz="2200" dirty="0" smtClean="0"/>
            </a:br>
            <a:r>
              <a:rPr lang="pl-PL" sz="2200" dirty="0" smtClean="0"/>
              <a:t>z sieciami zewnętrznymi </a:t>
            </a:r>
          </a:p>
          <a:p>
            <a:pPr lvl="0"/>
            <a:r>
              <a:rPr lang="pl-PL" sz="2200" dirty="0" smtClean="0"/>
              <a:t>Działające w ramach LGD  partnerstwo, otwarte na całą społeczność lokalną, tworzy warunki do  współpracy, współdecydowania i współodpowiedzialności i  generuje infrastrukturę społeczną pozwalającą na budowanie zaufana w wzajemnych relacjach, co stanowi istotę kapitału społecznego.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Dlaczego RLKS? (5)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l-PL" sz="2200" dirty="0" smtClean="0"/>
              <a:t>Art. </a:t>
            </a:r>
            <a:r>
              <a:rPr lang="pl-PL" sz="2200" dirty="0" smtClean="0"/>
              <a:t>32</a:t>
            </a:r>
            <a:r>
              <a:rPr lang="pl-PL" sz="2200" dirty="0" smtClean="0"/>
              <a:t>-35 </a:t>
            </a:r>
            <a:r>
              <a:rPr lang="pl-PL" sz="2200" dirty="0" smtClean="0"/>
              <a:t>Rozporządzenia Parlamentu Europejskiego </a:t>
            </a:r>
            <a:br>
              <a:rPr lang="pl-PL" sz="2200" dirty="0" smtClean="0"/>
            </a:br>
            <a:r>
              <a:rPr lang="pl-PL" sz="2200" dirty="0" smtClean="0"/>
              <a:t>i Rady </a:t>
            </a:r>
            <a:r>
              <a:rPr lang="pl-PL" sz="2200" dirty="0" smtClean="0"/>
              <a:t>(UE) NR </a:t>
            </a:r>
            <a:r>
              <a:rPr lang="pl-PL" sz="2200" dirty="0" smtClean="0"/>
              <a:t>1303/2013 z </a:t>
            </a:r>
            <a:r>
              <a:rPr lang="pl-PL" sz="2200" dirty="0" smtClean="0"/>
              <a:t>dnia 17 grudnia 2013 r. </a:t>
            </a:r>
            <a:r>
              <a:rPr lang="pl-PL" sz="2200" dirty="0" smtClean="0"/>
              <a:t>ustanawiające </a:t>
            </a:r>
            <a:r>
              <a:rPr lang="pl-PL" sz="2200" dirty="0" smtClean="0"/>
              <a:t>wspólne przepisy dotyczące Europejskiego Funduszu Rozwoju Regionalnego, Europejskiego Funduszu Społecznego, Funduszu Spójności, Europejskiego Funduszu Rolnego na rzecz Rozwoju Obszarów Wiejskich oraz Europejskiego Funduszu Morskiego i Rybackiego oraz ustanawiające przepisy ogólne dotyczące Europejskiego Funduszu Rozwoju Regionalnego, Europejskiego Funduszu Społecznego, Funduszu Spójności i Europejskiego Funduszu Morskiego i Rybackiego oraz uchylające rozporządzenie Rady (WE) nr 1083/2006</a:t>
            </a:r>
            <a:r>
              <a:rPr lang="pl-PL" sz="2400" dirty="0" smtClean="0"/>
              <a:t> </a:t>
            </a:r>
            <a:endParaRPr lang="pl-PL" sz="2200" dirty="0" smtClean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Podstawa prawna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83976"/>
          </a:xfrm>
        </p:spPr>
        <p:txBody>
          <a:bodyPr>
            <a:normAutofit/>
          </a:bodyPr>
          <a:lstStyle/>
          <a:p>
            <a:r>
              <a:rPr lang="pl-PL" sz="2400" dirty="0" smtClean="0"/>
              <a:t>Zastosowanie </a:t>
            </a:r>
            <a:r>
              <a:rPr lang="pl-PL" sz="2400" dirty="0" smtClean="0"/>
              <a:t>RLKS w Polsce </a:t>
            </a:r>
            <a:r>
              <a:rPr lang="pl-PL" sz="2400" dirty="0" smtClean="0"/>
              <a:t>pozostawiono do </a:t>
            </a:r>
            <a:r>
              <a:rPr lang="pl-PL" sz="2400" dirty="0" smtClean="0"/>
              <a:t>decyzji </a:t>
            </a:r>
            <a:r>
              <a:rPr lang="pl-PL" sz="2400" dirty="0" smtClean="0"/>
              <a:t>Z</a:t>
            </a:r>
            <a:r>
              <a:rPr lang="pl-PL" sz="2400" dirty="0" smtClean="0"/>
              <a:t>arządów Województw w zakresie EFS</a:t>
            </a:r>
            <a:r>
              <a:rPr lang="pl-PL" sz="2400" dirty="0" smtClean="0"/>
              <a:t> </a:t>
            </a:r>
            <a:br>
              <a:rPr lang="pl-PL" sz="2400" dirty="0" smtClean="0"/>
            </a:br>
            <a:r>
              <a:rPr lang="pl-PL" sz="2400" dirty="0" smtClean="0"/>
              <a:t>i </a:t>
            </a:r>
            <a:r>
              <a:rPr lang="pl-PL" sz="2400" dirty="0" smtClean="0"/>
              <a:t> EFRR oraz </a:t>
            </a:r>
            <a:r>
              <a:rPr lang="pl-PL" sz="2400" dirty="0" err="1" smtClean="0"/>
              <a:t>MRiRW</a:t>
            </a:r>
            <a:r>
              <a:rPr lang="pl-PL" sz="2400" dirty="0" smtClean="0"/>
              <a:t> w zakresie EFROW i </a:t>
            </a:r>
            <a:r>
              <a:rPr lang="pl-PL" sz="2400" dirty="0" err="1" smtClean="0"/>
              <a:t>EFMiR</a:t>
            </a:r>
            <a:r>
              <a:rPr lang="pl-PL" sz="2400" dirty="0" smtClean="0"/>
              <a:t>, przy czym zastosowanie EFRROW w PROW jest obowiązkowe (min 5% budżetu PROW);</a:t>
            </a:r>
            <a:endParaRPr lang="pl-PL" sz="2400" dirty="0" smtClean="0"/>
          </a:p>
          <a:p>
            <a:r>
              <a:rPr lang="pl-PL" sz="2400" dirty="0" smtClean="0"/>
              <a:t>Polska Sieć LGD </a:t>
            </a:r>
            <a:r>
              <a:rPr lang="pl-PL" sz="2400" dirty="0" smtClean="0">
                <a:solidFill>
                  <a:srgbClr val="FF0000"/>
                </a:solidFill>
              </a:rPr>
              <a:t>-</a:t>
            </a:r>
            <a:r>
              <a:rPr lang="pl-PL" sz="2400" dirty="0" smtClean="0"/>
              <a:t> podobnie jak </a:t>
            </a:r>
            <a:r>
              <a:rPr lang="pl-PL" sz="2400" dirty="0" err="1" smtClean="0"/>
              <a:t>MRiRW</a:t>
            </a:r>
            <a:r>
              <a:rPr lang="pl-PL" sz="2400" dirty="0" smtClean="0"/>
              <a:t> </a:t>
            </a:r>
            <a:r>
              <a:rPr lang="pl-PL" sz="2400" dirty="0" smtClean="0">
                <a:solidFill>
                  <a:srgbClr val="FF0000"/>
                </a:solidFill>
              </a:rPr>
              <a:t>-</a:t>
            </a:r>
            <a:r>
              <a:rPr lang="pl-PL" sz="2400" dirty="0" smtClean="0"/>
              <a:t> </a:t>
            </a:r>
            <a:r>
              <a:rPr lang="pl-PL" sz="2400" dirty="0" smtClean="0"/>
              <a:t>uważała,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że powinien powstać zespół koordynujący wdrożenie RLKS w Polsce. Pomimo kilku interwencji w tej sprawie </a:t>
            </a:r>
            <a:r>
              <a:rPr lang="pl-PL" sz="2400" dirty="0" smtClean="0"/>
              <a:t>i </a:t>
            </a:r>
            <a:r>
              <a:rPr lang="pl-PL" sz="2400" dirty="0" smtClean="0"/>
              <a:t>gotowego projektu zespołu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z </a:t>
            </a:r>
            <a:r>
              <a:rPr lang="pl-PL" sz="2400" dirty="0" smtClean="0"/>
              <a:t>października 2012 r., </a:t>
            </a:r>
            <a:r>
              <a:rPr lang="pl-PL" sz="2400" dirty="0" err="1" smtClean="0"/>
              <a:t>MIiR</a:t>
            </a:r>
            <a:r>
              <a:rPr lang="pl-PL" sz="2400" dirty="0" smtClean="0"/>
              <a:t> takiego </a:t>
            </a:r>
            <a:r>
              <a:rPr lang="pl-PL" sz="2400" dirty="0" smtClean="0"/>
              <a:t>zespołu nie powołało. Powstała grupa pracująca metodą KOLAB, raczej w formie </a:t>
            </a:r>
            <a:r>
              <a:rPr lang="pl-PL" sz="2400" dirty="0" err="1" smtClean="0"/>
              <a:t>think-tanku</a:t>
            </a:r>
            <a:r>
              <a:rPr lang="pl-PL" sz="2400" dirty="0" smtClean="0"/>
              <a:t>.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Programowanie RLKS w Polsce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1" y="1124744"/>
            <a:ext cx="435048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RLKS w RPO (EFS i EFRR)</a:t>
            </a:r>
            <a:endParaRPr lang="pl-PL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39552" y="1484785"/>
            <a:ext cx="3600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/>
              <a:t>Zielony</a:t>
            </a:r>
            <a:r>
              <a:rPr lang="pl-PL" dirty="0" smtClean="0"/>
              <a:t> – RLKS jest wdrażany</a:t>
            </a:r>
          </a:p>
          <a:p>
            <a:r>
              <a:rPr lang="pl-PL" b="1" dirty="0" smtClean="0"/>
              <a:t>Ciemnożółty</a:t>
            </a:r>
            <a:r>
              <a:rPr lang="pl-PL" dirty="0" smtClean="0"/>
              <a:t> – nie jest, ale są napawające optymizmem rozmowy w tym kierunku</a:t>
            </a:r>
          </a:p>
          <a:p>
            <a:r>
              <a:rPr lang="pl-PL" b="1" dirty="0" smtClean="0"/>
              <a:t>Jasnożółty</a:t>
            </a:r>
            <a:r>
              <a:rPr lang="pl-PL" dirty="0" smtClean="0"/>
              <a:t> – nie jest i jest ciężko, ale są podejmowane jeszcze działania na rzecz wdrożenia</a:t>
            </a:r>
          </a:p>
          <a:p>
            <a:r>
              <a:rPr lang="pl-PL" b="1" dirty="0" smtClean="0"/>
              <a:t>Niebieski</a:t>
            </a:r>
            <a:r>
              <a:rPr lang="pl-PL" dirty="0" smtClean="0"/>
              <a:t> – nie jest i albo nie wiadomo czy coś w ogóle dzieje się w tej sprawie albo wygląda na to, że jest twardy opór w tej sprawie</a:t>
            </a:r>
            <a:endParaRPr lang="pl-PL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275856" y="5229200"/>
            <a:ext cx="56166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b="1" dirty="0" smtClean="0"/>
              <a:t>Zachodniopomorskie</a:t>
            </a:r>
          </a:p>
          <a:p>
            <a:r>
              <a:rPr lang="pl-PL" dirty="0" smtClean="0"/>
              <a:t>Nie </a:t>
            </a:r>
            <a:r>
              <a:rPr lang="pl-PL" dirty="0" smtClean="0"/>
              <a:t>ma </a:t>
            </a:r>
            <a:r>
              <a:rPr lang="pl-PL" dirty="0" smtClean="0"/>
              <a:t>RLKS i w </a:t>
            </a:r>
            <a:r>
              <a:rPr lang="pl-PL" dirty="0" smtClean="0"/>
              <a:t>RPO pozostawiano </a:t>
            </a:r>
            <a:r>
              <a:rPr lang="pl-PL" dirty="0" smtClean="0"/>
              <a:t>tę sprawę jako otwartą, ale jeśli już, to raczej zastosowane </a:t>
            </a:r>
            <a:r>
              <a:rPr lang="pl-PL" dirty="0" smtClean="0"/>
              <a:t>zostaną rozwiązania </a:t>
            </a:r>
            <a:r>
              <a:rPr lang="pl-PL" dirty="0" err="1" smtClean="0"/>
              <a:t>pseudo-RLKS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pl-PL" sz="2400" dirty="0" smtClean="0"/>
              <a:t>Brak jednego mechanizmu wdrażania RLKS </a:t>
            </a:r>
            <a:br>
              <a:rPr lang="pl-PL" sz="2400" dirty="0" smtClean="0"/>
            </a:br>
            <a:r>
              <a:rPr lang="pl-PL" sz="2400" dirty="0" smtClean="0"/>
              <a:t>w przypadku strategii </a:t>
            </a:r>
            <a:r>
              <a:rPr lang="pl-PL" sz="2400" dirty="0" err="1" smtClean="0"/>
              <a:t>wielofunduszowej</a:t>
            </a:r>
            <a:r>
              <a:rPr lang="pl-PL" sz="2400" dirty="0" smtClean="0"/>
              <a:t>, </a:t>
            </a:r>
            <a:br>
              <a:rPr lang="pl-PL" sz="2400" dirty="0" smtClean="0"/>
            </a:br>
            <a:r>
              <a:rPr lang="pl-PL" sz="2400" dirty="0" smtClean="0"/>
              <a:t>a zamiast tego osobne mechanizmy dla poszczególnych funduszy,</a:t>
            </a:r>
          </a:p>
          <a:p>
            <a:pPr lvl="1"/>
            <a:r>
              <a:rPr lang="pl-PL" sz="2400" dirty="0" smtClean="0"/>
              <a:t>Brak zastosowania RLKS we wszystkich województwach – nie widzimy powodów do takiego zróżnicowania i pozbawienia szansy zastosowania RLKS dla części społeczności lokalnych w Polsce </a:t>
            </a:r>
          </a:p>
          <a:p>
            <a:pPr lvl="1"/>
            <a:r>
              <a:rPr lang="pl-PL" sz="2400" dirty="0" smtClean="0"/>
              <a:t>Brak koordynującej roli resortu odpowiedzialnego za rozwój terytorialny w Polsce</a:t>
            </a:r>
            <a:endParaRPr lang="pl-PL" sz="2200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Nasze obawy (1)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pl-PL" sz="2200" dirty="0" smtClean="0"/>
              <a:t>„</a:t>
            </a:r>
            <a:r>
              <a:rPr lang="pl-PL" sz="2200" i="1" dirty="0" smtClean="0"/>
              <a:t>Decyzja, czy realizować strategię wspieraną przez kilka funduszy czy korzystać tylko z jednego funduszu przy realizacji lokalnej strategii rozwoju, powinna uwzględniać następujące kwestie:</a:t>
            </a:r>
            <a:endParaRPr lang="pl-PL" sz="2200" dirty="0" smtClean="0"/>
          </a:p>
          <a:p>
            <a:pPr lvl="1"/>
            <a:r>
              <a:rPr lang="pl-PL" sz="2200" i="1" dirty="0" smtClean="0"/>
              <a:t>powinna być dokonana w oparciu o indywidualne potrzeby </a:t>
            </a:r>
            <a:br>
              <a:rPr lang="pl-PL" sz="2200" i="1" dirty="0" smtClean="0"/>
            </a:br>
            <a:r>
              <a:rPr lang="pl-PL" sz="2200" i="1" dirty="0" smtClean="0"/>
              <a:t>i możliwości danego obszaru;</a:t>
            </a:r>
            <a:endParaRPr lang="pl-PL" sz="2200" dirty="0" smtClean="0"/>
          </a:p>
          <a:p>
            <a:pPr lvl="1"/>
            <a:r>
              <a:rPr lang="pl-PL" sz="2200" i="1" dirty="0" smtClean="0"/>
              <a:t>ważne jest, aby pozwolić LGD na przeprowadzenie własnej oceny wielkości terytorium na jakim ma być realizowana strategia, oraz rodzaju i stopnia integracji.</a:t>
            </a:r>
            <a:r>
              <a:rPr lang="pl-PL" sz="2200" dirty="0" smtClean="0"/>
              <a:t>” *</a:t>
            </a:r>
          </a:p>
          <a:p>
            <a:endParaRPr lang="pl-PL" sz="2200" dirty="0" smtClean="0"/>
          </a:p>
          <a:p>
            <a:r>
              <a:rPr lang="pl-PL" sz="2600" dirty="0" smtClean="0"/>
              <a:t>Czy obecny sposób programowania zapewni polskim LGD możliwość podjęcia takiej decyzji?</a:t>
            </a:r>
          </a:p>
          <a:p>
            <a:pPr>
              <a:buNone/>
            </a:pPr>
            <a:endParaRPr lang="pl-PL" sz="2000" dirty="0" smtClean="0"/>
          </a:p>
          <a:p>
            <a:pPr>
              <a:buNone/>
            </a:pPr>
            <a:r>
              <a:rPr lang="pl-PL" sz="2000" dirty="0" smtClean="0"/>
              <a:t>* Z Wspólnych Wytycznych 4 Dyrekcji Generalnych Komisji </a:t>
            </a:r>
            <a:br>
              <a:rPr lang="pl-PL" sz="2000" dirty="0" smtClean="0"/>
            </a:br>
            <a:r>
              <a:rPr lang="pl-PL" sz="2000" dirty="0" smtClean="0"/>
              <a:t>Europejskiej nt. RLKS (dokument roboczy z 30.01.2013 r.)</a:t>
            </a:r>
            <a:endParaRPr lang="pl-PL" sz="20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Nasze obawy (2)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400" dirty="0" smtClean="0"/>
              <a:t>Zgodnie z rozporządzeniem UE obowiązkowo przeznaczone zostanie 5% z EFRROW; </a:t>
            </a:r>
            <a:br>
              <a:rPr lang="pl-PL" sz="2400" dirty="0" smtClean="0"/>
            </a:br>
            <a:r>
              <a:rPr lang="pl-PL" sz="2400" dirty="0" smtClean="0"/>
              <a:t>z pozostałych funduszy dowolnie </a:t>
            </a:r>
            <a:endParaRPr lang="pl-PL" sz="1200" dirty="0" smtClean="0">
              <a:solidFill>
                <a:srgbClr val="FF0000"/>
              </a:solidFill>
            </a:endParaRPr>
          </a:p>
          <a:p>
            <a:r>
              <a:rPr lang="pl-PL" sz="2400" dirty="0" smtClean="0"/>
              <a:t>Komisja Rozwoju Regionalnego Parlamentu Europejskiego zaproponowała, podobnie jak ELARD (europejska sieć LGD) i Polska Sieć LGD (PS LGD), 10% z EFRROW. </a:t>
            </a:r>
          </a:p>
          <a:p>
            <a:r>
              <a:rPr lang="pl-PL" sz="2400" dirty="0" smtClean="0"/>
              <a:t>Komitet Regionów, w skład którego wchodzą m.in. Marszałkowie województw, w swojej bardzo pozytywnej opinii o RLKS, zasugerował przeznaczenie na RLKS min. 5% z pozostałych funduszy. Podobnie postuluje PS LGD. </a:t>
            </a:r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Środki na RLKS (1)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251520" y="1412776"/>
            <a:ext cx="8686800" cy="4900000"/>
          </a:xfrm>
        </p:spPr>
        <p:txBody>
          <a:bodyPr>
            <a:normAutofit/>
          </a:bodyPr>
          <a:lstStyle/>
          <a:p>
            <a:pPr marL="624078" indent="-514350"/>
            <a:r>
              <a:rPr lang="pl-PL" sz="2400" dirty="0" smtClean="0"/>
              <a:t>Pomimo stanowiska Komitetu Regionów tylko </a:t>
            </a:r>
            <a:br>
              <a:rPr lang="pl-PL" sz="2400" dirty="0" smtClean="0"/>
            </a:br>
            <a:r>
              <a:rPr lang="pl-PL" sz="2400" dirty="0" smtClean="0"/>
              <a:t>2 województwa podjęły prace nad wdrożeniem RLKS w ramach RPO.</a:t>
            </a:r>
          </a:p>
          <a:p>
            <a:pPr marL="624078" indent="-514350"/>
            <a:r>
              <a:rPr lang="pl-PL" sz="2400" dirty="0" smtClean="0"/>
              <a:t>Na </a:t>
            </a:r>
            <a:r>
              <a:rPr lang="pl-PL" sz="2400" dirty="0" smtClean="0"/>
              <a:t>Działania LEADER w projekcie PROW 2014-2020 przeznaczono mniej </a:t>
            </a:r>
            <a:r>
              <a:rPr lang="pl-PL" sz="2400" dirty="0" smtClean="0"/>
              <a:t>środków niż w latach </a:t>
            </a:r>
            <a:r>
              <a:rPr lang="pl-PL" sz="2400" dirty="0" smtClean="0"/>
              <a:t>2007-2014</a:t>
            </a:r>
            <a:r>
              <a:rPr lang="pl-PL" sz="2400" dirty="0" smtClean="0"/>
              <a:t> </a:t>
            </a:r>
            <a:r>
              <a:rPr lang="pl-PL" sz="2400" dirty="0" smtClean="0"/>
              <a:t>– 735 mln euro (dziś Oś </a:t>
            </a:r>
            <a:r>
              <a:rPr lang="pl-PL" sz="2400" dirty="0" smtClean="0"/>
              <a:t>IV LEADER jest realizowana kosztem </a:t>
            </a:r>
            <a:r>
              <a:rPr lang="pl-PL" sz="2400" dirty="0" smtClean="0"/>
              <a:t>787 </a:t>
            </a:r>
            <a:r>
              <a:rPr lang="pl-PL" sz="2400" dirty="0" smtClean="0"/>
              <a:t>mln </a:t>
            </a:r>
            <a:r>
              <a:rPr lang="pl-PL" sz="2400" dirty="0" smtClean="0"/>
              <a:t>Euro), przy czym znacznie mniej środków pochodzić będzie ze środków europejskich czyli EFRROW - </a:t>
            </a:r>
            <a:r>
              <a:rPr lang="pl-PL" sz="2400" dirty="0" smtClean="0"/>
              <a:t>467,668 mln euro </a:t>
            </a:r>
            <a:r>
              <a:rPr lang="pl-PL" sz="2400" dirty="0" smtClean="0"/>
              <a:t>tj. 74,2</a:t>
            </a:r>
            <a:r>
              <a:rPr lang="pl-PL" sz="2400" dirty="0" smtClean="0"/>
              <a:t>% obecnego wkładu UE wynoszącego 630 mln </a:t>
            </a:r>
            <a:r>
              <a:rPr lang="pl-PL" sz="2400" dirty="0" smtClean="0"/>
              <a:t>euro.</a:t>
            </a:r>
            <a:endParaRPr lang="pl-PL" sz="2400" dirty="0" smtClean="0"/>
          </a:p>
          <a:p>
            <a:pPr marL="624078" indent="-514350"/>
            <a:endParaRPr lang="pl-PL" sz="2400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Środki na RLKS (2)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Zintegrowane Inwestycje Terytorialne są mechanizmem rozwoju terytorialnego podobnie jak RLKS</a:t>
            </a:r>
          </a:p>
          <a:p>
            <a:r>
              <a:rPr lang="pl-PL" dirty="0" smtClean="0"/>
              <a:t>Pomimo, że:</a:t>
            </a:r>
          </a:p>
          <a:p>
            <a:pPr lvl="1"/>
            <a:r>
              <a:rPr lang="pl-PL" dirty="0" smtClean="0"/>
              <a:t>lepszych (szerszych) zapisów w tym samym projekcie unijnego rozporządzenia,</a:t>
            </a:r>
          </a:p>
          <a:p>
            <a:pPr lvl="1"/>
            <a:r>
              <a:rPr lang="pl-PL" dirty="0" smtClean="0"/>
              <a:t>ponad 20-letniego w Europie i 8-letniego w Polsce, doświadczenia w realizacji w stosunku do braku doświadczeń z ZIT,</a:t>
            </a:r>
          </a:p>
          <a:p>
            <a:pPr lvl="1"/>
            <a:r>
              <a:rPr lang="pl-PL" dirty="0" smtClean="0"/>
              <a:t>lepszych (szerszych) wytycznych europejskich,</a:t>
            </a:r>
          </a:p>
          <a:p>
            <a:pPr lvl="1"/>
            <a:r>
              <a:rPr lang="pl-PL" dirty="0" smtClean="0"/>
              <a:t>szerszej grupy beneficjentów ostatecznych,</a:t>
            </a:r>
          </a:p>
          <a:p>
            <a:pPr lvl="1"/>
            <a:r>
              <a:rPr lang="pl-PL" dirty="0" smtClean="0"/>
              <a:t>szerszego celu zastosowania instrumentu,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ZIT a RLKS</a:t>
            </a:r>
            <a:endParaRPr lang="pl-PL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72008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pl-PL" dirty="0" smtClean="0"/>
              <a:t>bardziej obowiązkowego charakteru (obowiązkowy RLKS w zakresie obszarów wiejskich),</a:t>
            </a:r>
          </a:p>
          <a:p>
            <a:pPr lvl="1"/>
            <a:r>
              <a:rPr lang="pl-PL" dirty="0" smtClean="0"/>
              <a:t>umieszczenia instrumentu w tym samym programie operacyjnym (decyzja o jego zastosowaniu podejmowana jest przez samorządy województw)</a:t>
            </a:r>
          </a:p>
          <a:p>
            <a:r>
              <a:rPr lang="pl-PL" dirty="0" smtClean="0"/>
              <a:t>to nie RLKS, ale ZIT:</a:t>
            </a:r>
          </a:p>
          <a:p>
            <a:pPr lvl="1"/>
            <a:r>
              <a:rPr lang="pl-PL" dirty="0" smtClean="0"/>
              <a:t>ma zapewnione środki na realizację z polityki Spójności (i nie jest prawdą, że dlatego, że 5% należy przeznaczyć na rozwój miast, bo wymóg ten można zrealizować np. także poprzez RLKS na obszarach miejskich)</a:t>
            </a:r>
          </a:p>
          <a:p>
            <a:pPr lvl="1"/>
            <a:r>
              <a:rPr lang="pl-PL" dirty="0" smtClean="0"/>
              <a:t>ma opracowane krajowe wytyczne,</a:t>
            </a:r>
          </a:p>
          <a:p>
            <a:pPr lvl="1"/>
            <a:r>
              <a:rPr lang="pl-PL" dirty="0" smtClean="0"/>
              <a:t>ma ogromne wsparcie przygotowawcze (niektóre dzisiejsze LGD mają mniej niż 3 mln zł na realizację LSR), </a:t>
            </a:r>
          </a:p>
          <a:p>
            <a:pPr lvl="1"/>
            <a:r>
              <a:rPr lang="pl-PL" dirty="0" smtClean="0"/>
              <a:t>ma zapewnione regulacje w projekcie ustawy o zasadach realizacji programów operacyjnych.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ZIT a RLKS (c.d.)</a:t>
            </a:r>
            <a:endParaRPr lang="pl-PL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W Czechach – kraju 3,5 </a:t>
            </a:r>
            <a:r>
              <a:rPr lang="pl-PL" dirty="0" err="1" smtClean="0"/>
              <a:t>raza</a:t>
            </a:r>
            <a:r>
              <a:rPr lang="pl-PL" dirty="0" smtClean="0"/>
              <a:t> mniejszym od Polski pod względem liczby ludności </a:t>
            </a:r>
            <a:r>
              <a:rPr lang="pl-PL" dirty="0" smtClean="0"/>
              <a:t>planowano przeznaczenie </a:t>
            </a:r>
            <a:r>
              <a:rPr lang="pl-PL" dirty="0" smtClean="0"/>
              <a:t>na RLKS 2 mld Euro; </a:t>
            </a:r>
            <a:endParaRPr lang="pl-PL" dirty="0" smtClean="0"/>
          </a:p>
          <a:p>
            <a:r>
              <a:rPr lang="pl-PL" dirty="0" smtClean="0"/>
              <a:t>RLKS </a:t>
            </a:r>
            <a:r>
              <a:rPr lang="pl-PL" dirty="0" smtClean="0"/>
              <a:t>przygotowany jest w Anglii, Portugalii, Grecji, </a:t>
            </a:r>
            <a:r>
              <a:rPr lang="pl-PL" dirty="0" smtClean="0"/>
              <a:t>Austrii, Szwecji;</a:t>
            </a:r>
          </a:p>
          <a:p>
            <a:r>
              <a:rPr lang="pl-PL" dirty="0" smtClean="0"/>
              <a:t>W Irlandii już dziś LGD realizują strategie </a:t>
            </a:r>
            <a:r>
              <a:rPr lang="pl-PL" dirty="0" err="1" smtClean="0"/>
              <a:t>wielofunduszowe</a:t>
            </a:r>
            <a:r>
              <a:rPr lang="pl-PL" dirty="0" smtClean="0"/>
              <a:t>, wykorzystując głównie środki z EFS i EFRROW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RLKS w innych krajach</a:t>
            </a:r>
            <a:endParaRPr lang="pl-PL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pl-PL" sz="2400" b="1" dirty="0" smtClean="0"/>
              <a:t>Przeznaczenia min. 10% z EFRROW oraz min. 5% </a:t>
            </a:r>
            <a:br>
              <a:rPr lang="pl-PL" sz="2400" b="1" dirty="0" smtClean="0"/>
            </a:br>
            <a:r>
              <a:rPr lang="pl-PL" sz="2400" b="1" dirty="0" smtClean="0"/>
              <a:t>z EFRR, min. 10% z EFS i min. 5% z </a:t>
            </a:r>
            <a:r>
              <a:rPr lang="pl-PL" sz="2400" b="1" dirty="0" err="1" smtClean="0"/>
              <a:t>EFMiR</a:t>
            </a:r>
            <a:r>
              <a:rPr lang="pl-PL" sz="2400" b="1" dirty="0" smtClean="0"/>
              <a:t> na zastosowanie RLKS w Polsce.</a:t>
            </a:r>
          </a:p>
          <a:p>
            <a:pPr marL="624078" indent="-514350">
              <a:buFont typeface="+mj-lt"/>
              <a:buAutoNum type="arabicPeriod"/>
            </a:pPr>
            <a:r>
              <a:rPr lang="pl-PL" sz="2400" dirty="0" smtClean="0"/>
              <a:t>Zastosowania RLKS na wszystkich obszarach wiejskich, małych i średnich miast oraz obszarach zmarginalizowanych (</a:t>
            </a:r>
            <a:r>
              <a:rPr lang="pl-PL" sz="2400" dirty="0" err="1" smtClean="0"/>
              <a:t>rewitalizowanych</a:t>
            </a:r>
            <a:r>
              <a:rPr lang="pl-PL" sz="2400" dirty="0" smtClean="0"/>
              <a:t>) dużych miast.</a:t>
            </a:r>
          </a:p>
          <a:p>
            <a:pPr marL="624078" indent="-514350">
              <a:buFont typeface="+mj-lt"/>
              <a:buAutoNum type="arabicPeriod"/>
            </a:pPr>
            <a:r>
              <a:rPr lang="pl-PL" sz="2400" dirty="0" smtClean="0"/>
              <a:t>Większych kompetencji w zakresie oceny projektów przez doświadczone LGD i wyboru projektów współpracy przez LGD.</a:t>
            </a:r>
          </a:p>
          <a:p>
            <a:pPr marL="624078" indent="-514350">
              <a:buFont typeface="+mj-lt"/>
              <a:buAutoNum type="arabicPeriod"/>
            </a:pPr>
            <a:r>
              <a:rPr lang="pl-PL" sz="2400" dirty="0" smtClean="0"/>
              <a:t>Utworzenia międzyresortowego zespołu ds. RLKS z udziałem samorządów regionalnych, LGD, LGR </a:t>
            </a:r>
            <a:br>
              <a:rPr lang="pl-PL" sz="2400" dirty="0" smtClean="0"/>
            </a:br>
            <a:r>
              <a:rPr lang="pl-PL" sz="2400" dirty="0" smtClean="0"/>
              <a:t>i organizacji pozarządowych  </a:t>
            </a:r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 co zabiegaliśmy i zabiegamy (1</a:t>
            </a:r>
            <a:r>
              <a:rPr lang="pl-PL" dirty="0" smtClean="0"/>
              <a:t>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34475"/>
          </a:xfrm>
        </p:spPr>
        <p:txBody>
          <a:bodyPr>
            <a:normAutofit/>
          </a:bodyPr>
          <a:lstStyle/>
          <a:p>
            <a:r>
              <a:rPr lang="pl-PL" dirty="0" smtClean="0"/>
              <a:t>Art. </a:t>
            </a:r>
            <a:r>
              <a:rPr lang="pl-PL" dirty="0" smtClean="0"/>
              <a:t>32</a:t>
            </a:r>
            <a:r>
              <a:rPr lang="pl-PL" dirty="0" smtClean="0"/>
              <a:t> </a:t>
            </a:r>
            <a:r>
              <a:rPr lang="pl-PL" dirty="0" smtClean="0"/>
              <a:t>– czym jest Rozwój Lokalny Kierowany przez Społeczność (RLKS; skrót ang. CLLD)</a:t>
            </a:r>
          </a:p>
          <a:p>
            <a:r>
              <a:rPr lang="pl-PL" dirty="0" smtClean="0"/>
              <a:t>Art. </a:t>
            </a:r>
            <a:r>
              <a:rPr lang="pl-PL" dirty="0" smtClean="0"/>
              <a:t>33</a:t>
            </a:r>
            <a:r>
              <a:rPr lang="pl-PL" dirty="0" smtClean="0"/>
              <a:t> </a:t>
            </a:r>
            <a:r>
              <a:rPr lang="pl-PL" dirty="0" smtClean="0"/>
              <a:t>– co zawiera Lokalna Strategia Rozwoju oraz zasady jej wyboru do realizacji</a:t>
            </a:r>
          </a:p>
          <a:p>
            <a:r>
              <a:rPr lang="pl-PL" dirty="0" smtClean="0"/>
              <a:t>Art. </a:t>
            </a:r>
            <a:r>
              <a:rPr lang="pl-PL" dirty="0" smtClean="0"/>
              <a:t>34 </a:t>
            </a:r>
            <a:r>
              <a:rPr lang="pl-PL" dirty="0" smtClean="0"/>
              <a:t>– zadania Lokalnych Grup Działania</a:t>
            </a:r>
          </a:p>
          <a:p>
            <a:r>
              <a:rPr lang="pl-PL" dirty="0" smtClean="0"/>
              <a:t>Art. </a:t>
            </a:r>
            <a:r>
              <a:rPr lang="pl-PL" dirty="0" smtClean="0"/>
              <a:t>35 </a:t>
            </a:r>
            <a:r>
              <a:rPr lang="pl-PL" dirty="0" smtClean="0"/>
              <a:t>– zakres wsparcia z funduszy objętych WRS na rzecz RLKS 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Co określają art. </a:t>
            </a:r>
            <a:r>
              <a:rPr lang="pl-PL" dirty="0" smtClean="0"/>
              <a:t>Rozporządzenia 1303/2013</a:t>
            </a:r>
            <a:r>
              <a:rPr lang="pl-PL" dirty="0" smtClean="0"/>
              <a:t>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 startAt="5"/>
            </a:pPr>
            <a:r>
              <a:rPr lang="pl-PL" sz="2400" dirty="0" smtClean="0"/>
              <a:t>Wprowadzenia jednego, prostego mechanizmu wdrażania RLKS w przypadku </a:t>
            </a:r>
            <a:r>
              <a:rPr lang="pl-PL" sz="2400" dirty="0" err="1" smtClean="0"/>
              <a:t>wielofunduszowej</a:t>
            </a:r>
            <a:r>
              <a:rPr lang="pl-PL" sz="2400" dirty="0" smtClean="0"/>
              <a:t> Lokalnej Strategii Rozwoju.</a:t>
            </a:r>
          </a:p>
          <a:p>
            <a:pPr marL="624078" indent="-514350">
              <a:buFont typeface="+mj-lt"/>
              <a:buAutoNum type="arabicPeriod" startAt="5"/>
            </a:pPr>
            <a:r>
              <a:rPr lang="pl-PL" sz="2400" dirty="0" smtClean="0"/>
              <a:t>Możliwości swobodnego wyboru przez społeczność lokalną realizacji LSR ze środków EFRR i EFS (dla pozostałych funduszy wg definicji obszarów wiejskich i zależnych od rybactwa).  </a:t>
            </a:r>
          </a:p>
          <a:p>
            <a:pPr marL="624078" indent="-514350">
              <a:buFont typeface="+mj-lt"/>
              <a:buAutoNum type="arabicPeriod" startAt="5"/>
            </a:pPr>
            <a:r>
              <a:rPr lang="pl-PL" sz="2400" dirty="0" smtClean="0"/>
              <a:t>Większego udziału przedstawicieli LGD, LGR </a:t>
            </a:r>
            <a:br>
              <a:rPr lang="pl-PL" sz="2400" dirty="0" smtClean="0"/>
            </a:br>
            <a:r>
              <a:rPr lang="pl-PL" sz="2400" dirty="0" smtClean="0"/>
              <a:t>i społeczności lokalnych miast w pracach dotyczących RLKS.</a:t>
            </a:r>
          </a:p>
          <a:p>
            <a:pPr marL="624078" indent="-514350">
              <a:buFont typeface="+mj-lt"/>
              <a:buAutoNum type="arabicPeriod" startAt="5"/>
            </a:pPr>
            <a:r>
              <a:rPr lang="pl-PL" sz="2400" dirty="0" smtClean="0"/>
              <a:t>Szerokiej kampanii informacyjnej o RLKS </a:t>
            </a:r>
            <a:br>
              <a:rPr lang="pl-PL" sz="2400" dirty="0" smtClean="0"/>
            </a:br>
            <a:r>
              <a:rPr lang="pl-PL" sz="2400" dirty="0" smtClean="0"/>
              <a:t>i pracach związanych z zastosowaniem tego mechanizmu w Polsce.   </a:t>
            </a:r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 co zabiegaliśmy i zabiegamy (2</a:t>
            </a:r>
            <a:r>
              <a:rPr lang="pl-PL" dirty="0" smtClean="0"/>
              <a:t>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4932040" y="2924944"/>
            <a:ext cx="3454152" cy="729426"/>
          </a:xfrm>
        </p:spPr>
        <p:txBody>
          <a:bodyPr>
            <a:normAutofit/>
          </a:bodyPr>
          <a:lstStyle/>
          <a:p>
            <a:r>
              <a:rPr lang="pl-PL" sz="3600" dirty="0" smtClean="0"/>
              <a:t>Dziękuję</a:t>
            </a:r>
            <a:endParaRPr lang="pl-PL" sz="36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716016" y="3789040"/>
            <a:ext cx="3742184" cy="1401569"/>
          </a:xfrm>
        </p:spPr>
        <p:txBody>
          <a:bodyPr>
            <a:normAutofit/>
          </a:bodyPr>
          <a:lstStyle/>
          <a:p>
            <a:r>
              <a:rPr lang="pl-PL" sz="2400" dirty="0" smtClean="0"/>
              <a:t>Krzysztof Kwatera,</a:t>
            </a:r>
          </a:p>
          <a:p>
            <a:r>
              <a:rPr lang="pl-PL" sz="2400" dirty="0" err="1" smtClean="0">
                <a:solidFill>
                  <a:srgbClr val="002060"/>
                </a:solidFill>
                <a:hlinkClick r:id="rId2"/>
              </a:rPr>
              <a:t>kwatera@onet.pl</a:t>
            </a:r>
            <a:endParaRPr lang="pl-PL" sz="2400" dirty="0" smtClean="0">
              <a:solidFill>
                <a:srgbClr val="002060"/>
              </a:solidFill>
            </a:endParaRPr>
          </a:p>
          <a:p>
            <a:r>
              <a:rPr lang="pl-PL" sz="2400" dirty="0" smtClean="0"/>
              <a:t>600 856 375</a:t>
            </a:r>
            <a:endParaRPr lang="pl-PL" sz="2400" dirty="0"/>
          </a:p>
        </p:txBody>
      </p:sp>
      <p:pic>
        <p:nvPicPr>
          <p:cNvPr id="1026" name="Picture 2" descr="C:\Users\user\Desktop\LGD Dolina Raby\Promocja\LGD_ROLLBAN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462589" cy="6858001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1556792"/>
            <a:ext cx="3813291" cy="10081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404664"/>
            <a:ext cx="3384376" cy="1161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Podobnie jak w podejściu LEADER (Oś 4 PROW 2007-2014):</a:t>
            </a:r>
          </a:p>
          <a:p>
            <a:pPr lvl="1"/>
            <a:r>
              <a:rPr lang="pl-PL" sz="2200" dirty="0" smtClean="0"/>
              <a:t>społeczność lokalna przygotowuje </a:t>
            </a:r>
            <a:r>
              <a:rPr lang="pl-PL" sz="2200" b="1" dirty="0" smtClean="0"/>
              <a:t>Lokalną Strategię Rozwoju (LSR)</a:t>
            </a:r>
            <a:r>
              <a:rPr lang="pl-PL" sz="2200" dirty="0" smtClean="0"/>
              <a:t>, w której określa m.in. cele oraz zasady, w tym kryteria wyboru, projektów służących osiągnięciu tych celów;</a:t>
            </a:r>
          </a:p>
          <a:p>
            <a:pPr lvl="1"/>
            <a:r>
              <a:rPr lang="pl-PL" sz="2200" dirty="0" smtClean="0"/>
              <a:t>LSR realizowana jest przez </a:t>
            </a:r>
            <a:r>
              <a:rPr lang="pl-PL" sz="2200" b="1" dirty="0" smtClean="0"/>
              <a:t>Lokalną Grupę Działania (LGD) </a:t>
            </a:r>
            <a:r>
              <a:rPr lang="pl-PL" sz="2200" dirty="0" smtClean="0"/>
              <a:t>– partnerstwo złożone z przedstawicieli trzech sektorów, przy czym żadna grupa nie może mieć więcej niż 50% głosów; LGD jest odpowiedzialna m.in. za nabór i wybór projektów, o których mowa wyżej   </a:t>
            </a:r>
            <a:endParaRPr lang="pl-PL" sz="22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RLKS a podejście LEADER (1)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RLKS jest rozszerzeniem na lata 2014-2020 podejścia LEADER, zastosowanego w obecnym okresie programowania w Osi 4 PROW, w taki sposób, że:</a:t>
            </a:r>
          </a:p>
          <a:p>
            <a:pPr lvl="1"/>
            <a:r>
              <a:rPr lang="pl-PL" sz="2200" dirty="0" smtClean="0"/>
              <a:t>RLKS może być zastosowany nie tylko na obszarach wiejskich, ale także miejskich</a:t>
            </a:r>
          </a:p>
          <a:p>
            <a:pPr lvl="1"/>
            <a:r>
              <a:rPr lang="pl-PL" sz="2200" dirty="0" smtClean="0"/>
              <a:t>w ramach RLKS można wykorzystać nie tylko Europejski Fundusz Rolny na rzecz Rozwoju Obszarów Wiejskich, ale także Europejski Fundusz Rozwoju Regionalnego, Europejski Fundusz Społeczny, Europejski Fundusz Morski i Rybacki oraz Fundusz Spójności</a:t>
            </a:r>
            <a:endParaRPr lang="pl-PL" sz="2200" dirty="0">
              <a:solidFill>
                <a:srgbClr val="FF0000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RLKS, a podejście LEADER (2)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sz="2400" dirty="0" smtClean="0"/>
              <a:t>Wg </a:t>
            </a:r>
            <a:r>
              <a:rPr lang="pl-PL" sz="2400" dirty="0" smtClean="0"/>
              <a:t>Umowy </a:t>
            </a:r>
            <a:r>
              <a:rPr lang="pl-PL" sz="2400" dirty="0" smtClean="0"/>
              <a:t>Partnerskiej, </a:t>
            </a:r>
            <a:r>
              <a:rPr lang="pl-PL" sz="2400" dirty="0" smtClean="0"/>
              <a:t>przyjętej </a:t>
            </a:r>
            <a:r>
              <a:rPr lang="pl-PL" sz="2400" dirty="0" smtClean="0"/>
              <a:t>przez Rząd RP </a:t>
            </a:r>
            <a:r>
              <a:rPr lang="pl-PL" sz="2400" dirty="0" smtClean="0"/>
              <a:t>w </a:t>
            </a:r>
            <a:r>
              <a:rPr lang="pl-PL" sz="2400" dirty="0" smtClean="0"/>
              <a:t>dniu </a:t>
            </a:r>
            <a:r>
              <a:rPr lang="pl-PL" sz="2400" dirty="0" smtClean="0"/>
              <a:t>8 stycznia 2014 </a:t>
            </a:r>
            <a:r>
              <a:rPr lang="pl-PL" sz="2400" dirty="0" smtClean="0"/>
              <a:t>r</a:t>
            </a:r>
            <a:r>
              <a:rPr lang="pl-PL" sz="2400" dirty="0" smtClean="0"/>
              <a:t>.:</a:t>
            </a:r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Realizacja </a:t>
            </a:r>
            <a:r>
              <a:rPr lang="pl-PL" sz="2400" dirty="0" smtClean="0"/>
              <a:t>RLKS przyczynia się w szczególności do poprawy spójności społecznej i terytorialnej </a:t>
            </a:r>
            <a:r>
              <a:rPr lang="pl-PL" sz="2400" dirty="0" smtClean="0"/>
              <a:t>kraju. Współpraca </a:t>
            </a:r>
            <a:r>
              <a:rPr lang="pl-PL" sz="2400" dirty="0" smtClean="0"/>
              <a:t>i wspólne definiowanie potrzeb i problemów oraz propozycji ich rozwiązań </a:t>
            </a:r>
            <a:r>
              <a:rPr lang="pl-PL" sz="2400" dirty="0" smtClean="0"/>
              <a:t>prowadzi do </a:t>
            </a:r>
            <a:r>
              <a:rPr lang="pl-PL" sz="2400" dirty="0" smtClean="0"/>
              <a:t>zintegrowanego/spójnego i zrównoważonego rozwoju danego obszaru poprzez lepszą </a:t>
            </a:r>
            <a:r>
              <a:rPr lang="pl-PL" sz="2400" dirty="0" smtClean="0"/>
              <a:t>mobilizację potencjału </a:t>
            </a:r>
            <a:r>
              <a:rPr lang="pl-PL" sz="2400" dirty="0" smtClean="0"/>
              <a:t>na szczeblu lokalnym. Ponadto, zwiększenie udziału społeczności lokalnych w </a:t>
            </a:r>
            <a:r>
              <a:rPr lang="pl-PL" sz="2400" dirty="0" smtClean="0"/>
              <a:t>programowaniu i </a:t>
            </a:r>
            <a:r>
              <a:rPr lang="pl-PL" sz="2400" dirty="0" smtClean="0"/>
              <a:t>zarządzaniu rozwojem danego obszaru, poprzez realizację RLKS, przyczyniać się będzie do </a:t>
            </a:r>
            <a:r>
              <a:rPr lang="pl-PL" sz="2400" b="1" dirty="0" smtClean="0">
                <a:solidFill>
                  <a:srgbClr val="FF0000"/>
                </a:solidFill>
              </a:rPr>
              <a:t>wzrostu poziomu </a:t>
            </a:r>
            <a:r>
              <a:rPr lang="pl-PL" sz="2400" b="1" dirty="0" smtClean="0">
                <a:solidFill>
                  <a:srgbClr val="FF0000"/>
                </a:solidFill>
              </a:rPr>
              <a:t>kapitału społecznego </a:t>
            </a:r>
            <a:r>
              <a:rPr lang="pl-PL" sz="2400" dirty="0" smtClean="0"/>
              <a:t>- </a:t>
            </a:r>
            <a:r>
              <a:rPr lang="pl-PL" sz="2400" b="1" dirty="0" smtClean="0"/>
              <a:t>zwiększania partycypacji społecznej lub szeroko rozumianej </a:t>
            </a:r>
            <a:r>
              <a:rPr lang="pl-PL" sz="2400" b="1" dirty="0" smtClean="0"/>
              <a:t>aktywności obywatelskiej </a:t>
            </a:r>
            <a:r>
              <a:rPr lang="pl-PL" sz="2400" b="1" dirty="0" smtClean="0"/>
              <a:t>w Polsce. </a:t>
            </a:r>
            <a:r>
              <a:rPr lang="pl-PL" sz="2400" dirty="0" smtClean="0"/>
              <a:t>Budowanie kapitału społecznego jest podstawą budowy </a:t>
            </a:r>
            <a:r>
              <a:rPr lang="pl-PL" sz="2400" dirty="0" smtClean="0"/>
              <a:t>społeczeństwa obywatelskiego </a:t>
            </a:r>
            <a:r>
              <a:rPr lang="pl-PL" sz="2400" dirty="0" smtClean="0"/>
              <a:t>i warunkuje rozwój społeczno-gospodarczy kraju, regionu jak i lokalnych społeczności.</a:t>
            </a:r>
            <a:endParaRPr lang="pl-PL" sz="2400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Cel RLKS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i="1" dirty="0" smtClean="0"/>
              <a:t>„Celem osi czwartej jest przede wszystkim </a:t>
            </a:r>
            <a:r>
              <a:rPr lang="pl-PL" sz="2400" b="1" i="1" dirty="0" smtClean="0"/>
              <a:t>budowanie kapitału społecznego </a:t>
            </a:r>
            <a:r>
              <a:rPr lang="pl-PL" sz="2400" i="1" dirty="0" smtClean="0"/>
              <a:t>poprzez aktywizację mieszkańców oraz przyczynianie się do powstawania nowych miejsc pracy na obszarach wiejskich, a także polepszenie zarządzania lokalnymi zasobami i ich waloryzacja, </a:t>
            </a:r>
            <a:r>
              <a:rPr lang="pl-PL" sz="2400" i="1" strike="sngStrike" dirty="0" smtClean="0"/>
              <a:t>w</a:t>
            </a:r>
            <a:r>
              <a:rPr lang="pl-PL" sz="2400" i="1" dirty="0" smtClean="0"/>
              <a:t> </a:t>
            </a:r>
            <a:r>
              <a:rPr lang="pl-PL" sz="2400" i="1" dirty="0"/>
              <a:t>w</a:t>
            </a:r>
            <a:r>
              <a:rPr lang="pl-PL" sz="2400" i="1" dirty="0" smtClean="0"/>
              <a:t>skutek pośredniego włączenia lokalnych grup działania </a:t>
            </a:r>
            <a:br>
              <a:rPr lang="pl-PL" sz="2400" i="1" dirty="0" smtClean="0"/>
            </a:br>
            <a:r>
              <a:rPr lang="pl-PL" sz="2400" i="1" dirty="0" smtClean="0"/>
              <a:t>w system zarządzania danym obszarem. Pomocne w osiągnięciu celów osi będą również projekty współpracy.”</a:t>
            </a:r>
            <a:endParaRPr lang="pl-PL" sz="24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Cel Osi 4 PROW 2007-2013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Jest wiele definicji</a:t>
            </a:r>
          </a:p>
          <a:p>
            <a:r>
              <a:rPr lang="pl-PL" sz="2400" dirty="0" smtClean="0"/>
              <a:t>Wg Roberta </a:t>
            </a:r>
            <a:r>
              <a:rPr lang="pl-PL" sz="2400" dirty="0" err="1" smtClean="0"/>
              <a:t>Putnama</a:t>
            </a:r>
            <a:r>
              <a:rPr lang="pl-PL" sz="2400" dirty="0" smtClean="0"/>
              <a:t>: </a:t>
            </a:r>
          </a:p>
          <a:p>
            <a:pPr>
              <a:buNone/>
            </a:pPr>
            <a:r>
              <a:rPr lang="pl-PL" sz="2400" dirty="0" smtClean="0"/>
              <a:t>	„</a:t>
            </a:r>
            <a:r>
              <a:rPr lang="pl-PL" sz="2400" i="1" dirty="0" smtClean="0"/>
              <a:t>Kapitał społeczny odnosi się tu do takich cech organizacji społeczeństwa, jak zaufanie, normy </a:t>
            </a:r>
            <a:br>
              <a:rPr lang="pl-PL" sz="2400" i="1" dirty="0" smtClean="0"/>
            </a:br>
            <a:r>
              <a:rPr lang="pl-PL" sz="2400" i="1" dirty="0" smtClean="0"/>
              <a:t>i powiązania, które mogą zwiększyć sprawność społeczeństwa ułatwiając skoordynowane działania: "Tak jak i inne postaci kapitału, kapitał społeczny jest produktywny, umożliwia bowiem osiągnięcie pewnych celów, których nie dałoby się osiągnąć, gdyby go zabrakło. </a:t>
            </a:r>
            <a:endParaRPr lang="pl-PL" sz="1200" i="1" dirty="0" smtClean="0">
              <a:solidFill>
                <a:srgbClr val="FF0000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Definicja kapitału społecznego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328"/>
            <a:ext cx="8291264" cy="4972008"/>
          </a:xfrm>
        </p:spPr>
        <p:txBody>
          <a:bodyPr>
            <a:normAutofit fontScale="85000" lnSpcReduction="20000"/>
          </a:bodyPr>
          <a:lstStyle/>
          <a:p>
            <a:r>
              <a:rPr lang="pl-PL" sz="2800" dirty="0" smtClean="0"/>
              <a:t>Wg </a:t>
            </a:r>
            <a:r>
              <a:rPr lang="pl-PL" sz="2800" dirty="0" err="1" smtClean="0"/>
              <a:t>Legatum</a:t>
            </a:r>
            <a:r>
              <a:rPr lang="pl-PL" sz="2800" dirty="0" smtClean="0"/>
              <a:t> Prosperity </a:t>
            </a:r>
            <a:r>
              <a:rPr lang="pl-PL" sz="2800" dirty="0" err="1" smtClean="0"/>
              <a:t>Index</a:t>
            </a:r>
            <a:r>
              <a:rPr lang="pl-PL" sz="2800" dirty="0" smtClean="0"/>
              <a:t> za 2012 r., w zakresie kapitału społecznego Polska znalazła się na 46 miejscu w świecie za Laosem, Sudanem czy Białorusią.  </a:t>
            </a:r>
          </a:p>
          <a:p>
            <a:r>
              <a:rPr lang="pl-PL" sz="2800" dirty="0" smtClean="0"/>
              <a:t>Prof. J. Czapiński w Diagnozie Społecznej 2013 oceniając pod katem „</a:t>
            </a:r>
            <a:r>
              <a:rPr lang="pl-PL" sz="2800" i="1" dirty="0" smtClean="0"/>
              <a:t>dwóch warunków definiujących kapitał społeczny w rozumieniu </a:t>
            </a:r>
            <a:r>
              <a:rPr lang="pl-PL" sz="2800" i="1" dirty="0" err="1" smtClean="0"/>
              <a:t>Putnama</a:t>
            </a:r>
            <a:r>
              <a:rPr lang="pl-PL" sz="2800" i="1" dirty="0" smtClean="0"/>
              <a:t>: wzajemnego zaufania ludzi i znacznego udziału wolontariatu w populacji osób aktywnych zawodowo” stwierdza że</a:t>
            </a:r>
            <a:r>
              <a:rPr lang="pl-PL" sz="2800" dirty="0" smtClean="0"/>
              <a:t>: </a:t>
            </a:r>
            <a:r>
              <a:rPr lang="pl-PL" sz="2800" i="1" dirty="0" smtClean="0"/>
              <a:t>„</a:t>
            </a:r>
            <a:r>
              <a:rPr lang="pl-PL" sz="2800" b="1" i="1" dirty="0" smtClean="0"/>
              <a:t>Polska nie spełnia ani jednego z tych dwóch kryteriów społeczeństwa obywatelskiego</a:t>
            </a:r>
            <a:r>
              <a:rPr lang="pl-PL" sz="2800" dirty="0" smtClean="0"/>
              <a:t>.”*</a:t>
            </a:r>
          </a:p>
          <a:p>
            <a:pPr>
              <a:buNone/>
            </a:pPr>
            <a:r>
              <a:rPr lang="pl-PL" sz="2800" dirty="0" smtClean="0"/>
              <a:t>	</a:t>
            </a:r>
            <a:endParaRPr lang="pl-PL" sz="2800" i="1" dirty="0" smtClean="0"/>
          </a:p>
          <a:p>
            <a:pPr algn="r">
              <a:buNone/>
            </a:pPr>
            <a:r>
              <a:rPr lang="pl-PL" sz="2400" dirty="0" smtClean="0"/>
              <a:t> </a:t>
            </a:r>
            <a:r>
              <a:rPr lang="pl-PL" sz="2800" dirty="0" smtClean="0"/>
              <a:t>*) </a:t>
            </a:r>
            <a:r>
              <a:rPr lang="pl-PL" sz="1900" dirty="0" smtClean="0"/>
              <a:t>Czapiński, J. (2013). Stan społeczeństwa obywatelskiego. Kapitał społeczny. Diagnoza Społeczna 2013 Warunki i Jakość Życia Polaków - Raport. </a:t>
            </a:r>
            <a:r>
              <a:rPr lang="en-US" sz="1900" dirty="0" smtClean="0"/>
              <a:t>[Special issue]. </a:t>
            </a:r>
            <a:r>
              <a:rPr lang="en-US" sz="1900" i="1" dirty="0" smtClean="0"/>
              <a:t>Contemporary Economics</a:t>
            </a:r>
            <a:r>
              <a:rPr lang="en-US" sz="1900" dirty="0" smtClean="0"/>
              <a:t>, 7, 296-308 DOI: 10.5709/ce.1897-9254.110</a:t>
            </a:r>
            <a:endParaRPr lang="pl-PL" sz="2000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Kapitał społeczny w Polsce (1)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1192</TotalTime>
  <Words>1599</Words>
  <Application>Microsoft Office PowerPoint</Application>
  <PresentationFormat>Pokaz na ekranie (4:3)</PresentationFormat>
  <Paragraphs>134</Paragraphs>
  <Slides>31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2" baseType="lpstr">
      <vt:lpstr>Hol</vt:lpstr>
      <vt:lpstr>Dlaczego w Polsce potrzebny jest Rozwój lokalny kierowany przez społeczność (RLKS/CLLD)</vt:lpstr>
      <vt:lpstr>Podstawa prawna</vt:lpstr>
      <vt:lpstr>Co określają art. Rozporządzenia 1303/2013?</vt:lpstr>
      <vt:lpstr>RLKS a podejście LEADER (1)</vt:lpstr>
      <vt:lpstr>RLKS, a podejście LEADER (2)</vt:lpstr>
      <vt:lpstr>Cel RLKS</vt:lpstr>
      <vt:lpstr>Cel Osi 4 PROW 2007-2013</vt:lpstr>
      <vt:lpstr>Definicja kapitału społecznego</vt:lpstr>
      <vt:lpstr>Kapitał społeczny w Polsce (1)</vt:lpstr>
      <vt:lpstr>Slajd 10</vt:lpstr>
      <vt:lpstr>Slajd 11</vt:lpstr>
      <vt:lpstr>Slajd 12</vt:lpstr>
      <vt:lpstr>Kapitał społeczny w Polsce (2)</vt:lpstr>
      <vt:lpstr>Kapitał społeczny w Polsce (3)</vt:lpstr>
      <vt:lpstr>Dlaczego RLKS? (1)</vt:lpstr>
      <vt:lpstr>Dlaczego RLKS? (2)</vt:lpstr>
      <vt:lpstr>Dlaczego RLKS? (3)</vt:lpstr>
      <vt:lpstr>Dlaczego RLKS? (4)</vt:lpstr>
      <vt:lpstr>Dlaczego RLKS? (5)</vt:lpstr>
      <vt:lpstr>Programowanie RLKS w Polsce</vt:lpstr>
      <vt:lpstr>RLKS w RPO (EFS i EFRR)</vt:lpstr>
      <vt:lpstr>Nasze obawy (1)</vt:lpstr>
      <vt:lpstr>Nasze obawy (2)</vt:lpstr>
      <vt:lpstr>Środki na RLKS (1)</vt:lpstr>
      <vt:lpstr>Środki na RLKS (2)</vt:lpstr>
      <vt:lpstr>ZIT a RLKS</vt:lpstr>
      <vt:lpstr>ZIT a RLKS (c.d.)</vt:lpstr>
      <vt:lpstr>RLKS w innych krajach</vt:lpstr>
      <vt:lpstr>O co zabiegaliśmy i zabiegamy (1)</vt:lpstr>
      <vt:lpstr>O co zabiegaliśmy i zabiegamy (2)</vt:lpstr>
      <vt:lpstr>Dziękuję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Rozwój lokalny kierowany przez społeczność (RLKS/CLLD)</dc:title>
  <dc:creator>user</dc:creator>
  <cp:lastModifiedBy>user</cp:lastModifiedBy>
  <cp:revision>58</cp:revision>
  <dcterms:created xsi:type="dcterms:W3CDTF">2013-04-21T15:16:38Z</dcterms:created>
  <dcterms:modified xsi:type="dcterms:W3CDTF">2014-04-14T13:12:54Z</dcterms:modified>
</cp:coreProperties>
</file>